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5"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5143500" type="screen16x9"/>
  <p:notesSz cx="6858000" cy="9144000"/>
  <p:embeddedFontLst>
    <p:embeddedFont>
      <p:font typeface="Barlow" panose="00000500000000000000" pitchFamily="2" charset="0"/>
      <p:regular r:id="rId18"/>
      <p:bold r:id="rId19"/>
      <p:italic r:id="rId20"/>
      <p:boldItalic r:id="rId21"/>
    </p:embeddedFont>
    <p:embeddedFont>
      <p:font typeface="Barlow ExtraLight" panose="00000300000000000000" pitchFamily="2" charset="0"/>
      <p:regular r:id="rId22"/>
      <p:bold r:id="rId23"/>
      <p:italic r:id="rId24"/>
      <p:boldItalic r:id="rId25"/>
    </p:embeddedFont>
    <p:embeddedFont>
      <p:font typeface="Barlow Medium" panose="00000600000000000000" pitchFamily="2"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80" y="4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font" Target="fonts/font11.fntdata"/><Relationship Id="rId10" Type="http://schemas.openxmlformats.org/officeDocument/2006/relationships/slide" Target="slides/slide9.xml"/><Relationship Id="rId19" Type="http://schemas.openxmlformats.org/officeDocument/2006/relationships/font" Target="fonts/font2.fntdata"/><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font" Target="fonts/font10.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g110e0a4fc01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 name="Google Shape;33;g110e0a4fc01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10e0a4fc01_0_3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110e0a4fc01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110e0a4fc01_0_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110e0a4fc01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110e0a4fc01_0_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110e0a4fc01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110e0a4fc01_0_4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110e0a4fc01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110e0a4fc01_0_5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110e0a4fc01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110e0a4fc01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110e0a4fc01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g110eef41c4e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 name="Google Shape;43;g110eef41c4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g110eef41c4e_0_5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 name="Google Shape;49;g110eef41c4e_0_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g110eef41c4e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 name="Google Shape;55;g110eef41c4e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110eef41c4e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1" name="Google Shape;61;g110eef41c4e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110eef41c4e_0_8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110eef41c4e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110eef41c4e_0_8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110eef41c4e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110e0a4fc01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110e0a4fc01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110e0a4fc01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110e0a4fc01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solidFill>
          <a:srgbClr val="B38A4C"/>
        </a:solidFill>
        <a:effectLst/>
      </p:bgPr>
    </p:bg>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404878"/>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Clr>
                <a:schemeClr val="lt1"/>
              </a:buClr>
              <a:buSzPts val="3000"/>
              <a:buFont typeface="Barlow Medium"/>
              <a:buNone/>
              <a:defRPr sz="3000">
                <a:solidFill>
                  <a:schemeClr val="lt1"/>
                </a:solidFill>
                <a:latin typeface="Barlow Medium"/>
                <a:ea typeface="Barlow Medium"/>
                <a:cs typeface="Barlow Medium"/>
                <a:sym typeface="Barlow Medium"/>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1">
  <p:cSld name="TITLE_AND_BODY_1">
    <p:bg>
      <p:bgPr>
        <a:solidFill>
          <a:srgbClr val="394966"/>
        </a:solidFill>
        <a:effectLst/>
      </p:bgPr>
    </p:bg>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04878"/>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Clr>
                <a:schemeClr val="lt1"/>
              </a:buClr>
              <a:buSzPts val="3000"/>
              <a:buFont typeface="Barlow Medium"/>
              <a:buNone/>
              <a:defRPr sz="3000">
                <a:solidFill>
                  <a:schemeClr val="lt1"/>
                </a:solidFill>
                <a:latin typeface="Barlow Medium"/>
                <a:ea typeface="Barlow Medium"/>
                <a:cs typeface="Barlow Medium"/>
                <a:sym typeface="Barlow Medium"/>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 name="Google Shape;18;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body 1 1">
  <p:cSld name="TITLE_AND_BODY_1_1">
    <p:bg>
      <p:bgPr>
        <a:solidFill>
          <a:srgbClr val="3E5150"/>
        </a:solidFill>
        <a:effectLst/>
      </p:bgPr>
    </p:bg>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311700" y="404878"/>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Clr>
                <a:schemeClr val="lt1"/>
              </a:buClr>
              <a:buSzPts val="3000"/>
              <a:buFont typeface="Barlow Medium"/>
              <a:buNone/>
              <a:defRPr sz="3000">
                <a:solidFill>
                  <a:schemeClr val="lt1"/>
                </a:solidFill>
                <a:latin typeface="Barlow Medium"/>
                <a:ea typeface="Barlow Medium"/>
                <a:cs typeface="Barlow Medium"/>
                <a:sym typeface="Barlow Medium"/>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1" name="Google Shape;21;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body 1 1 1">
  <p:cSld name="TITLE_AND_BODY_1_1_1">
    <p:bg>
      <p:bgPr>
        <a:solidFill>
          <a:srgbClr val="D9C4A6"/>
        </a:solidFill>
        <a:effectLst/>
      </p:bgPr>
    </p:bg>
    <p:spTree>
      <p:nvGrpSpPr>
        <p:cNvPr id="1" name="Shape 22"/>
        <p:cNvGrpSpPr/>
        <p:nvPr/>
      </p:nvGrpSpPr>
      <p:grpSpPr>
        <a:xfrm>
          <a:off x="0" y="0"/>
          <a:ext cx="0" cy="0"/>
          <a:chOff x="0" y="0"/>
          <a:chExt cx="0" cy="0"/>
        </a:xfrm>
      </p:grpSpPr>
      <p:sp>
        <p:nvSpPr>
          <p:cNvPr id="23" name="Google Shape;23;p6"/>
          <p:cNvSpPr txBox="1">
            <a:spLocks noGrp="1"/>
          </p:cNvSpPr>
          <p:nvPr>
            <p:ph type="title"/>
          </p:nvPr>
        </p:nvSpPr>
        <p:spPr>
          <a:xfrm>
            <a:off x="311700" y="404878"/>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Clr>
                <a:srgbClr val="000000"/>
              </a:buClr>
              <a:buSzPts val="3000"/>
              <a:buFont typeface="Barlow Medium"/>
              <a:buNone/>
              <a:defRPr sz="3000">
                <a:solidFill>
                  <a:srgbClr val="000000"/>
                </a:solidFill>
                <a:latin typeface="Barlow Medium"/>
                <a:ea typeface="Barlow Medium"/>
                <a:cs typeface="Barlow Medium"/>
                <a:sym typeface="Barlow Medium"/>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4" name="Google Shape;24;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body 1 1 1 2">
  <p:cSld name="TITLE_AND_BODY_1_1_1_2">
    <p:bg>
      <p:bgPr>
        <a:solidFill>
          <a:srgbClr val="C1CCDE"/>
        </a:solidFill>
        <a:effectLst/>
      </p:bgPr>
    </p:bg>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311700" y="404878"/>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Clr>
                <a:srgbClr val="000000"/>
              </a:buClr>
              <a:buSzPts val="3000"/>
              <a:buFont typeface="Barlow Medium"/>
              <a:buNone/>
              <a:defRPr sz="3000">
                <a:solidFill>
                  <a:srgbClr val="000000"/>
                </a:solidFill>
                <a:latin typeface="Barlow Medium"/>
                <a:ea typeface="Barlow Medium"/>
                <a:cs typeface="Barlow Medium"/>
                <a:sym typeface="Barlow Medium"/>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27" name="Google Shape;27;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body 1 1 1 1">
  <p:cSld name="TITLE_AND_BODY_1_1_1_1">
    <p:bg>
      <p:bgPr>
        <a:solidFill>
          <a:srgbClr val="C7D4D3"/>
        </a:solidFill>
        <a:effectLst/>
      </p:bgPr>
    </p:bg>
    <p:spTree>
      <p:nvGrpSpPr>
        <p:cNvPr id="1" name="Shape 28"/>
        <p:cNvGrpSpPr/>
        <p:nvPr/>
      </p:nvGrpSpPr>
      <p:grpSpPr>
        <a:xfrm>
          <a:off x="0" y="0"/>
          <a:ext cx="0" cy="0"/>
          <a:chOff x="0" y="0"/>
          <a:chExt cx="0" cy="0"/>
        </a:xfrm>
      </p:grpSpPr>
      <p:sp>
        <p:nvSpPr>
          <p:cNvPr id="29" name="Google Shape;29;p8"/>
          <p:cNvSpPr txBox="1">
            <a:spLocks noGrp="1"/>
          </p:cNvSpPr>
          <p:nvPr>
            <p:ph type="title"/>
          </p:nvPr>
        </p:nvSpPr>
        <p:spPr>
          <a:xfrm>
            <a:off x="311700" y="404878"/>
            <a:ext cx="8520600" cy="572700"/>
          </a:xfrm>
          <a:prstGeom prst="rect">
            <a:avLst/>
          </a:prstGeom>
        </p:spPr>
        <p:txBody>
          <a:bodyPr spcFirstLastPara="1" wrap="square" lIns="91425" tIns="91425" rIns="91425" bIns="91425" anchor="t" anchorCtr="0">
            <a:normAutofit/>
          </a:bodyPr>
          <a:lstStyle>
            <a:lvl1pPr lvl="0" rtl="0">
              <a:spcBef>
                <a:spcPts val="0"/>
              </a:spcBef>
              <a:spcAft>
                <a:spcPts val="0"/>
              </a:spcAft>
              <a:buClr>
                <a:srgbClr val="000000"/>
              </a:buClr>
              <a:buSzPts val="3000"/>
              <a:buFont typeface="Barlow Medium"/>
              <a:buNone/>
              <a:defRPr sz="3000">
                <a:solidFill>
                  <a:srgbClr val="000000"/>
                </a:solidFill>
                <a:latin typeface="Barlow Medium"/>
                <a:ea typeface="Barlow Medium"/>
                <a:cs typeface="Barlow Medium"/>
                <a:sym typeface="Barlow Medium"/>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0" name="Google Shape;3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afebae.org/get-involved/support-a-survivor/"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38A4C"/>
        </a:solidFill>
        <a:effectLst/>
      </p:bgPr>
    </p:bg>
    <p:spTree>
      <p:nvGrpSpPr>
        <p:cNvPr id="1" name="Shape 34"/>
        <p:cNvGrpSpPr/>
        <p:nvPr/>
      </p:nvGrpSpPr>
      <p:grpSpPr>
        <a:xfrm>
          <a:off x="0" y="0"/>
          <a:ext cx="0" cy="0"/>
          <a:chOff x="0" y="0"/>
          <a:chExt cx="0" cy="0"/>
        </a:xfrm>
      </p:grpSpPr>
      <p:sp>
        <p:nvSpPr>
          <p:cNvPr id="35" name="Google Shape;35;p9"/>
          <p:cNvSpPr/>
          <p:nvPr/>
        </p:nvSpPr>
        <p:spPr>
          <a:xfrm>
            <a:off x="0" y="3571475"/>
            <a:ext cx="9144000" cy="1622700"/>
          </a:xfrm>
          <a:prstGeom prst="rect">
            <a:avLst/>
          </a:prstGeom>
          <a:solidFill>
            <a:srgbClr val="394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9"/>
          <p:cNvSpPr/>
          <p:nvPr/>
        </p:nvSpPr>
        <p:spPr>
          <a:xfrm>
            <a:off x="0" y="0"/>
            <a:ext cx="9144000" cy="1554000"/>
          </a:xfrm>
          <a:prstGeom prst="rect">
            <a:avLst/>
          </a:prstGeom>
          <a:solidFill>
            <a:srgbClr val="3E515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ctrTitle"/>
          </p:nvPr>
        </p:nvSpPr>
        <p:spPr>
          <a:xfrm>
            <a:off x="311708" y="6523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GB">
                <a:solidFill>
                  <a:schemeClr val="lt1"/>
                </a:solidFill>
                <a:latin typeface="Barlow Medium"/>
                <a:ea typeface="Barlow Medium"/>
                <a:cs typeface="Barlow Medium"/>
                <a:sym typeface="Barlow Medium"/>
              </a:rPr>
              <a:t>Tell Someone</a:t>
            </a:r>
            <a:endParaRPr>
              <a:solidFill>
                <a:schemeClr val="lt1"/>
              </a:solidFill>
              <a:latin typeface="Barlow Medium"/>
              <a:ea typeface="Barlow Medium"/>
              <a:cs typeface="Barlow Medium"/>
              <a:sym typeface="Barlow Medium"/>
            </a:endParaRPr>
          </a:p>
        </p:txBody>
      </p:sp>
      <p:sp>
        <p:nvSpPr>
          <p:cNvPr id="38" name="Google Shape;38;p9"/>
          <p:cNvSpPr txBox="1">
            <a:spLocks noGrp="1"/>
          </p:cNvSpPr>
          <p:nvPr>
            <p:ph type="subTitle" idx="1"/>
          </p:nvPr>
        </p:nvSpPr>
        <p:spPr>
          <a:xfrm>
            <a:off x="311700" y="27419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GB">
                <a:solidFill>
                  <a:schemeClr val="lt1"/>
                </a:solidFill>
                <a:latin typeface="Barlow ExtraLight"/>
                <a:ea typeface="Barlow ExtraLight"/>
                <a:cs typeface="Barlow ExtraLight"/>
                <a:sym typeface="Barlow ExtraLight"/>
              </a:rPr>
              <a:t>The Conversation Packet</a:t>
            </a:r>
            <a:endParaRPr>
              <a:solidFill>
                <a:schemeClr val="lt1"/>
              </a:solidFill>
              <a:latin typeface="Barlow ExtraLight"/>
              <a:ea typeface="Barlow ExtraLight"/>
              <a:cs typeface="Barlow ExtraLight"/>
              <a:sym typeface="Barlow ExtraLight"/>
            </a:endParaRPr>
          </a:p>
        </p:txBody>
      </p:sp>
      <p:sp>
        <p:nvSpPr>
          <p:cNvPr id="39" name="Google Shape;39;p9"/>
          <p:cNvSpPr/>
          <p:nvPr/>
        </p:nvSpPr>
        <p:spPr>
          <a:xfrm>
            <a:off x="0" y="0"/>
            <a:ext cx="4572000" cy="1554000"/>
          </a:xfrm>
          <a:prstGeom prst="rect">
            <a:avLst/>
          </a:prstGeom>
          <a:solidFill>
            <a:srgbClr val="394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9"/>
          <p:cNvSpPr/>
          <p:nvPr/>
        </p:nvSpPr>
        <p:spPr>
          <a:xfrm>
            <a:off x="0" y="3571475"/>
            <a:ext cx="4572000" cy="1622700"/>
          </a:xfrm>
          <a:prstGeom prst="rect">
            <a:avLst/>
          </a:prstGeom>
          <a:solidFill>
            <a:srgbClr val="3E515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B38A4C"/>
        </a:solidFill>
        <a:effectLst/>
      </p:bgPr>
    </p:bg>
    <p:spTree>
      <p:nvGrpSpPr>
        <p:cNvPr id="1" name="Shape 93"/>
        <p:cNvGrpSpPr/>
        <p:nvPr/>
      </p:nvGrpSpPr>
      <p:grpSpPr>
        <a:xfrm>
          <a:off x="0" y="0"/>
          <a:ext cx="0" cy="0"/>
          <a:chOff x="0" y="0"/>
          <a:chExt cx="0" cy="0"/>
        </a:xfrm>
      </p:grpSpPr>
      <p:sp>
        <p:nvSpPr>
          <p:cNvPr id="94" name="Google Shape;94;p18"/>
          <p:cNvSpPr txBox="1">
            <a:spLocks noGrp="1"/>
          </p:cNvSpPr>
          <p:nvPr>
            <p:ph type="title"/>
          </p:nvPr>
        </p:nvSpPr>
        <p:spPr>
          <a:xfrm>
            <a:off x="311700" y="404878"/>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The Future</a:t>
            </a:r>
            <a:endParaRPr/>
          </a:p>
        </p:txBody>
      </p:sp>
      <p:sp>
        <p:nvSpPr>
          <p:cNvPr id="95" name="Google Shape;95;p18"/>
          <p:cNvSpPr txBox="1">
            <a:spLocks noGrp="1"/>
          </p:cNvSpPr>
          <p:nvPr>
            <p:ph type="body" idx="4294967295"/>
          </p:nvPr>
        </p:nvSpPr>
        <p:spPr>
          <a:xfrm>
            <a:off x="311700" y="1407500"/>
            <a:ext cx="8520600" cy="3416400"/>
          </a:xfrm>
          <a:prstGeom prst="rect">
            <a:avLst/>
          </a:prstGeom>
        </p:spPr>
        <p:txBody>
          <a:bodyPr spcFirstLastPara="1" wrap="square" lIns="91425" tIns="91425" rIns="91425" bIns="91425" anchor="t" anchorCtr="0">
            <a:noAutofit/>
          </a:bodyPr>
          <a:lstStyle/>
          <a:p>
            <a:pPr marL="0" lvl="0" indent="0" algn="l" rtl="0">
              <a:lnSpc>
                <a:spcPct val="150000"/>
              </a:lnSpc>
              <a:spcBef>
                <a:spcPts val="1000"/>
              </a:spcBef>
              <a:spcAft>
                <a:spcPts val="0"/>
              </a:spcAft>
              <a:buNone/>
            </a:pPr>
            <a:r>
              <a:rPr lang="en-GB">
                <a:solidFill>
                  <a:schemeClr val="lt1"/>
                </a:solidFill>
                <a:latin typeface="Barlow"/>
                <a:ea typeface="Barlow"/>
                <a:cs typeface="Barlow"/>
                <a:sym typeface="Barlow"/>
              </a:rPr>
              <a:t>Everyone is impacted by sexual violence in different ways, and healing looks different for everyone. </a:t>
            </a:r>
            <a:endParaRPr>
              <a:solidFill>
                <a:schemeClr val="lt1"/>
              </a:solidFill>
              <a:latin typeface="Barlow"/>
              <a:ea typeface="Barlow"/>
              <a:cs typeface="Barlow"/>
              <a:sym typeface="Barlow"/>
            </a:endParaRPr>
          </a:p>
          <a:p>
            <a:pPr marL="0" lvl="0" indent="0" algn="l" rtl="0">
              <a:lnSpc>
                <a:spcPct val="150000"/>
              </a:lnSpc>
              <a:spcBef>
                <a:spcPts val="1000"/>
              </a:spcBef>
              <a:spcAft>
                <a:spcPts val="0"/>
              </a:spcAft>
              <a:buNone/>
            </a:pPr>
            <a:endParaRPr sz="1000">
              <a:solidFill>
                <a:schemeClr val="lt1"/>
              </a:solidFill>
              <a:latin typeface="Barlow"/>
              <a:ea typeface="Barlow"/>
              <a:cs typeface="Barlow"/>
              <a:sym typeface="Barlow"/>
            </a:endParaRPr>
          </a:p>
          <a:p>
            <a:pPr marL="0" lvl="0" indent="0" algn="l" rtl="0">
              <a:lnSpc>
                <a:spcPct val="150000"/>
              </a:lnSpc>
              <a:spcBef>
                <a:spcPts val="1000"/>
              </a:spcBef>
              <a:spcAft>
                <a:spcPts val="1000"/>
              </a:spcAft>
              <a:buClr>
                <a:schemeClr val="dk1"/>
              </a:buClr>
              <a:buSzPts val="1100"/>
              <a:buFont typeface="Arial"/>
              <a:buNone/>
            </a:pPr>
            <a:r>
              <a:rPr lang="en-GB">
                <a:solidFill>
                  <a:schemeClr val="lt1"/>
                </a:solidFill>
                <a:latin typeface="Barlow"/>
                <a:ea typeface="Barlow"/>
                <a:cs typeface="Barlow"/>
                <a:sym typeface="Barlow"/>
              </a:rPr>
              <a:t>While discussing the future, please make sure to value what the survivor wants for their life and consider the perspective that there is no single “right way” to heal or to live your life after sexual violence. The priority moving forward should be the survivor’s safety, wellbeing, and happiness.</a:t>
            </a:r>
            <a:endParaRPr>
              <a:solidFill>
                <a:schemeClr val="lt1"/>
              </a:solidFill>
              <a:latin typeface="Barlow"/>
              <a:ea typeface="Barlow"/>
              <a:cs typeface="Barlow"/>
              <a:sym typeface="Barlow"/>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9"/>
          <p:cNvSpPr txBox="1">
            <a:spLocks noGrp="1"/>
          </p:cNvSpPr>
          <p:nvPr>
            <p:ph type="title"/>
          </p:nvPr>
        </p:nvSpPr>
        <p:spPr>
          <a:xfrm>
            <a:off x="311700" y="404878"/>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The Future</a:t>
            </a:r>
            <a:endParaRPr/>
          </a:p>
        </p:txBody>
      </p:sp>
      <p:sp>
        <p:nvSpPr>
          <p:cNvPr id="101" name="Google Shape;101;p19"/>
          <p:cNvSpPr txBox="1">
            <a:spLocks noGrp="1"/>
          </p:cNvSpPr>
          <p:nvPr>
            <p:ph type="body" idx="4294967295"/>
          </p:nvPr>
        </p:nvSpPr>
        <p:spPr>
          <a:xfrm>
            <a:off x="581400" y="1421225"/>
            <a:ext cx="7981200" cy="2608200"/>
          </a:xfrm>
          <a:prstGeom prst="rect">
            <a:avLst/>
          </a:prstGeom>
        </p:spPr>
        <p:txBody>
          <a:bodyPr spcFirstLastPara="1" wrap="square" lIns="91425" tIns="91425" rIns="91425" bIns="91425" anchor="t" anchorCtr="0">
            <a:noAutofit/>
          </a:bodyPr>
          <a:lstStyle/>
          <a:p>
            <a:pPr marL="457200" lvl="0" indent="-342900" algn="l" rtl="0">
              <a:lnSpc>
                <a:spcPct val="150000"/>
              </a:lnSpc>
              <a:spcBef>
                <a:spcPts val="1200"/>
              </a:spcBef>
              <a:spcAft>
                <a:spcPts val="0"/>
              </a:spcAft>
              <a:buClr>
                <a:schemeClr val="lt1"/>
              </a:buClr>
              <a:buSzPts val="1800"/>
              <a:buFont typeface="Barlow"/>
              <a:buAutoNum type="arabicParenBoth"/>
            </a:pPr>
            <a:r>
              <a:rPr lang="en-GB">
                <a:solidFill>
                  <a:schemeClr val="lt1"/>
                </a:solidFill>
                <a:latin typeface="Barlow"/>
                <a:ea typeface="Barlow"/>
                <a:cs typeface="Barlow"/>
                <a:sym typeface="Barlow"/>
              </a:rPr>
              <a:t>Are you interested in taking legal action or seeking any kind of professional help (including mental health services, support groups, etc.)?</a:t>
            </a:r>
            <a:br>
              <a:rPr lang="en-GB">
                <a:solidFill>
                  <a:schemeClr val="lt1"/>
                </a:solidFill>
                <a:latin typeface="Barlow"/>
                <a:ea typeface="Barlow"/>
                <a:cs typeface="Barlow"/>
                <a:sym typeface="Barlow"/>
              </a:rPr>
            </a:br>
            <a:endParaRPr>
              <a:solidFill>
                <a:schemeClr val="lt1"/>
              </a:solidFill>
              <a:latin typeface="Barlow"/>
              <a:ea typeface="Barlow"/>
              <a:cs typeface="Barlow"/>
              <a:sym typeface="Barlow"/>
            </a:endParaRPr>
          </a:p>
          <a:p>
            <a:pPr marL="457200" lvl="0" indent="-342900" algn="l" rtl="0">
              <a:lnSpc>
                <a:spcPct val="150000"/>
              </a:lnSpc>
              <a:spcBef>
                <a:spcPts val="0"/>
              </a:spcBef>
              <a:spcAft>
                <a:spcPts val="0"/>
              </a:spcAft>
              <a:buClr>
                <a:schemeClr val="lt1"/>
              </a:buClr>
              <a:buSzPts val="1800"/>
              <a:buFont typeface="Barlow"/>
              <a:buAutoNum type="arabicParenBoth"/>
            </a:pPr>
            <a:r>
              <a:rPr lang="en-GB">
                <a:solidFill>
                  <a:schemeClr val="lt1"/>
                </a:solidFill>
                <a:latin typeface="Barlow"/>
                <a:ea typeface="Barlow"/>
                <a:cs typeface="Barlow"/>
                <a:sym typeface="Barlow"/>
              </a:rPr>
              <a:t>Is there any way that I can better help or support you moving forward? How do you want to be supported?</a:t>
            </a:r>
            <a:br>
              <a:rPr lang="en-GB">
                <a:solidFill>
                  <a:schemeClr val="lt1"/>
                </a:solidFill>
                <a:latin typeface="Barlow"/>
                <a:ea typeface="Barlow"/>
                <a:cs typeface="Barlow"/>
                <a:sym typeface="Barlow"/>
              </a:rPr>
            </a:br>
            <a:endParaRPr>
              <a:solidFill>
                <a:schemeClr val="lt1"/>
              </a:solidFill>
              <a:latin typeface="Barlow"/>
              <a:ea typeface="Barlow"/>
              <a:cs typeface="Barlow"/>
              <a:sym typeface="Barlow"/>
            </a:endParaRPr>
          </a:p>
          <a:p>
            <a:pPr marL="457200" lvl="0" indent="-342900" algn="l" rtl="0">
              <a:lnSpc>
                <a:spcPct val="150000"/>
              </a:lnSpc>
              <a:spcBef>
                <a:spcPts val="0"/>
              </a:spcBef>
              <a:spcAft>
                <a:spcPts val="0"/>
              </a:spcAft>
              <a:buClr>
                <a:schemeClr val="lt1"/>
              </a:buClr>
              <a:buSzPts val="1800"/>
              <a:buFont typeface="Barlow"/>
              <a:buAutoNum type="arabicParenBoth"/>
            </a:pPr>
            <a:r>
              <a:rPr lang="en-GB">
                <a:solidFill>
                  <a:schemeClr val="lt1"/>
                </a:solidFill>
                <a:latin typeface="Barlow"/>
                <a:ea typeface="Barlow"/>
                <a:cs typeface="Barlow"/>
                <a:sym typeface="Barlow"/>
              </a:rPr>
              <a:t>Is there anything else that you wish I knew or that you want to talk about?</a:t>
            </a:r>
            <a:endParaRPr>
              <a:solidFill>
                <a:schemeClr val="lt1"/>
              </a:solidFill>
              <a:latin typeface="Barlow"/>
              <a:ea typeface="Barlow"/>
              <a:cs typeface="Barlow"/>
              <a:sym typeface="Barlow"/>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B38A4C"/>
        </a:solidFill>
        <a:effectLst/>
      </p:bgPr>
    </p:bg>
    <p:spTree>
      <p:nvGrpSpPr>
        <p:cNvPr id="1" name="Shape 105"/>
        <p:cNvGrpSpPr/>
        <p:nvPr/>
      </p:nvGrpSpPr>
      <p:grpSpPr>
        <a:xfrm>
          <a:off x="0" y="0"/>
          <a:ext cx="0" cy="0"/>
          <a:chOff x="0" y="0"/>
          <a:chExt cx="0" cy="0"/>
        </a:xfrm>
      </p:grpSpPr>
      <p:sp>
        <p:nvSpPr>
          <p:cNvPr id="106" name="Google Shape;106;p20"/>
          <p:cNvSpPr/>
          <p:nvPr/>
        </p:nvSpPr>
        <p:spPr>
          <a:xfrm>
            <a:off x="13800" y="2571750"/>
            <a:ext cx="9116400" cy="2571900"/>
          </a:xfrm>
          <a:prstGeom prst="rect">
            <a:avLst/>
          </a:prstGeom>
          <a:solidFill>
            <a:srgbClr val="394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20"/>
          <p:cNvSpPr txBox="1">
            <a:spLocks noGrp="1"/>
          </p:cNvSpPr>
          <p:nvPr>
            <p:ph type="title"/>
          </p:nvPr>
        </p:nvSpPr>
        <p:spPr>
          <a:xfrm>
            <a:off x="311700" y="404878"/>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Processing This Conversation</a:t>
            </a:r>
            <a:endParaRPr/>
          </a:p>
        </p:txBody>
      </p:sp>
      <p:sp>
        <p:nvSpPr>
          <p:cNvPr id="108" name="Google Shape;108;p20"/>
          <p:cNvSpPr txBox="1">
            <a:spLocks noGrp="1"/>
          </p:cNvSpPr>
          <p:nvPr>
            <p:ph type="body" idx="4294967295"/>
          </p:nvPr>
        </p:nvSpPr>
        <p:spPr>
          <a:xfrm>
            <a:off x="311700" y="1091175"/>
            <a:ext cx="8270100" cy="34164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en-GB" sz="2000">
                <a:solidFill>
                  <a:schemeClr val="lt1"/>
                </a:solidFill>
                <a:latin typeface="Barlow"/>
                <a:ea typeface="Barlow"/>
                <a:cs typeface="Barlow"/>
                <a:sym typeface="Barlow"/>
              </a:rPr>
              <a:t>​Thank you for going through this process with your loved one. Before this conversation ends, please take this time to discuss the experience you just shared.</a:t>
            </a:r>
            <a:br>
              <a:rPr lang="en-GB" sz="2000">
                <a:solidFill>
                  <a:schemeClr val="lt1"/>
                </a:solidFill>
                <a:latin typeface="Barlow"/>
                <a:ea typeface="Barlow"/>
                <a:cs typeface="Barlow"/>
                <a:sym typeface="Barlow"/>
              </a:rPr>
            </a:br>
            <a:endParaRPr sz="1000">
              <a:solidFill>
                <a:schemeClr val="lt1"/>
              </a:solidFill>
              <a:latin typeface="Barlow"/>
              <a:ea typeface="Barlow"/>
              <a:cs typeface="Barlow"/>
              <a:sym typeface="Barlow"/>
            </a:endParaRPr>
          </a:p>
          <a:p>
            <a:pPr marL="0" lvl="0" indent="0" algn="l" rtl="0">
              <a:lnSpc>
                <a:spcPct val="115000"/>
              </a:lnSpc>
              <a:spcBef>
                <a:spcPts val="1200"/>
              </a:spcBef>
              <a:spcAft>
                <a:spcPts val="0"/>
              </a:spcAft>
              <a:buNone/>
            </a:pPr>
            <a:endParaRPr sz="1000">
              <a:solidFill>
                <a:schemeClr val="lt1"/>
              </a:solidFill>
              <a:latin typeface="Barlow"/>
              <a:ea typeface="Barlow"/>
              <a:cs typeface="Barlow"/>
              <a:sym typeface="Barlow"/>
            </a:endParaRPr>
          </a:p>
          <a:p>
            <a:pPr marL="457200" lvl="0" indent="-355600" algn="l" rtl="0">
              <a:lnSpc>
                <a:spcPct val="150000"/>
              </a:lnSpc>
              <a:spcBef>
                <a:spcPts val="1200"/>
              </a:spcBef>
              <a:spcAft>
                <a:spcPts val="0"/>
              </a:spcAft>
              <a:buClr>
                <a:schemeClr val="lt1"/>
              </a:buClr>
              <a:buSzPts val="2000"/>
              <a:buFont typeface="Barlow"/>
              <a:buAutoNum type="arabicParenBoth"/>
            </a:pPr>
            <a:r>
              <a:rPr lang="en-GB" sz="2000">
                <a:solidFill>
                  <a:schemeClr val="lt1"/>
                </a:solidFill>
                <a:latin typeface="Barlow"/>
                <a:ea typeface="Barlow"/>
                <a:cs typeface="Barlow"/>
                <a:sym typeface="Barlow"/>
              </a:rPr>
              <a:t>Did I respond in a way that was supportive to you or do you wish I would have reacted in a different way? How could I have done better?</a:t>
            </a:r>
            <a:br>
              <a:rPr lang="en-GB" sz="2000">
                <a:solidFill>
                  <a:schemeClr val="lt1"/>
                </a:solidFill>
                <a:latin typeface="Barlow"/>
                <a:ea typeface="Barlow"/>
                <a:cs typeface="Barlow"/>
                <a:sym typeface="Barlow"/>
              </a:rPr>
            </a:br>
            <a:endParaRPr sz="1000">
              <a:solidFill>
                <a:schemeClr val="lt1"/>
              </a:solidFill>
              <a:latin typeface="Barlow"/>
              <a:ea typeface="Barlow"/>
              <a:cs typeface="Barlow"/>
              <a:sym typeface="Barlow"/>
            </a:endParaRPr>
          </a:p>
          <a:p>
            <a:pPr marL="457200" lvl="0" indent="-355600" algn="l" rtl="0">
              <a:lnSpc>
                <a:spcPct val="150000"/>
              </a:lnSpc>
              <a:spcBef>
                <a:spcPts val="0"/>
              </a:spcBef>
              <a:spcAft>
                <a:spcPts val="0"/>
              </a:spcAft>
              <a:buClr>
                <a:schemeClr val="lt1"/>
              </a:buClr>
              <a:buSzPts val="2000"/>
              <a:buFont typeface="Barlow"/>
              <a:buAutoNum type="arabicParenBoth"/>
            </a:pPr>
            <a:r>
              <a:rPr lang="en-GB" sz="2000">
                <a:solidFill>
                  <a:schemeClr val="lt1"/>
                </a:solidFill>
                <a:latin typeface="Barlow"/>
                <a:ea typeface="Barlow"/>
                <a:cs typeface="Barlow"/>
                <a:sym typeface="Barlow"/>
              </a:rPr>
              <a:t>Is there anything that I might have misunderstood that you want to clarify?</a:t>
            </a:r>
            <a:endParaRPr sz="2000">
              <a:solidFill>
                <a:schemeClr val="lt1"/>
              </a:solidFill>
              <a:latin typeface="Barlow"/>
              <a:ea typeface="Barlow"/>
              <a:cs typeface="Barlow"/>
              <a:sym typeface="Barlow"/>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1"/>
          <p:cNvSpPr txBox="1">
            <a:spLocks noGrp="1"/>
          </p:cNvSpPr>
          <p:nvPr>
            <p:ph type="title"/>
          </p:nvPr>
        </p:nvSpPr>
        <p:spPr>
          <a:xfrm>
            <a:off x="311700" y="404878"/>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Processing This Conversation</a:t>
            </a:r>
            <a:endParaRPr/>
          </a:p>
        </p:txBody>
      </p:sp>
      <p:sp>
        <p:nvSpPr>
          <p:cNvPr id="114" name="Google Shape;114;p21"/>
          <p:cNvSpPr txBox="1">
            <a:spLocks noGrp="1"/>
          </p:cNvSpPr>
          <p:nvPr>
            <p:ph type="body" idx="4294967295"/>
          </p:nvPr>
        </p:nvSpPr>
        <p:spPr>
          <a:xfrm>
            <a:off x="581400" y="1421225"/>
            <a:ext cx="7981200" cy="3186000"/>
          </a:xfrm>
          <a:prstGeom prst="rect">
            <a:avLst/>
          </a:prstGeom>
        </p:spPr>
        <p:txBody>
          <a:bodyPr spcFirstLastPara="1" wrap="square" lIns="91425" tIns="91425" rIns="91425" bIns="91425" anchor="t" anchorCtr="0">
            <a:noAutofit/>
          </a:bodyPr>
          <a:lstStyle/>
          <a:p>
            <a:pPr marL="457200" lvl="0" indent="-323850" algn="l" rtl="0">
              <a:lnSpc>
                <a:spcPct val="150000"/>
              </a:lnSpc>
              <a:spcBef>
                <a:spcPts val="1200"/>
              </a:spcBef>
              <a:spcAft>
                <a:spcPts val="0"/>
              </a:spcAft>
              <a:buClr>
                <a:schemeClr val="lt1"/>
              </a:buClr>
              <a:buSzPts val="1500"/>
              <a:buFont typeface="Barlow"/>
              <a:buAutoNum type="arabicParenBoth" startAt="3"/>
            </a:pPr>
            <a:r>
              <a:rPr lang="en-GB" sz="1500">
                <a:solidFill>
                  <a:schemeClr val="lt1"/>
                </a:solidFill>
                <a:latin typeface="Barlow"/>
                <a:ea typeface="Barlow"/>
                <a:cs typeface="Barlow"/>
                <a:sym typeface="Barlow"/>
              </a:rPr>
              <a:t>Did this conversation go as well as it could have? What might have made it better?</a:t>
            </a:r>
            <a:endParaRPr sz="1500">
              <a:solidFill>
                <a:schemeClr val="lt1"/>
              </a:solidFill>
              <a:latin typeface="Barlow"/>
              <a:ea typeface="Barlow"/>
              <a:cs typeface="Barlow"/>
              <a:sym typeface="Barlow"/>
            </a:endParaRPr>
          </a:p>
          <a:p>
            <a:pPr marL="457200" lvl="0" indent="-323850" algn="l" rtl="0">
              <a:lnSpc>
                <a:spcPct val="150000"/>
              </a:lnSpc>
              <a:spcBef>
                <a:spcPts val="1000"/>
              </a:spcBef>
              <a:spcAft>
                <a:spcPts val="0"/>
              </a:spcAft>
              <a:buClr>
                <a:schemeClr val="lt1"/>
              </a:buClr>
              <a:buSzPts val="1500"/>
              <a:buFont typeface="Barlow"/>
              <a:buAutoNum type="arabicParenBoth" startAt="3"/>
            </a:pPr>
            <a:r>
              <a:rPr lang="en-GB" sz="1500">
                <a:solidFill>
                  <a:schemeClr val="lt1"/>
                </a:solidFill>
                <a:latin typeface="Barlow"/>
                <a:ea typeface="Barlow"/>
                <a:cs typeface="Barlow"/>
                <a:sym typeface="Barlow"/>
              </a:rPr>
              <a:t>Do you think you would feel comfortable opening up to me again in this way in the future? </a:t>
            </a:r>
            <a:br>
              <a:rPr lang="en-GB" sz="1500">
                <a:solidFill>
                  <a:schemeClr val="lt1"/>
                </a:solidFill>
                <a:latin typeface="Barlow"/>
                <a:ea typeface="Barlow"/>
                <a:cs typeface="Barlow"/>
                <a:sym typeface="Barlow"/>
              </a:rPr>
            </a:br>
            <a:r>
              <a:rPr lang="en-GB" sz="1500">
                <a:solidFill>
                  <a:schemeClr val="lt1"/>
                </a:solidFill>
                <a:latin typeface="Barlow"/>
                <a:ea typeface="Barlow"/>
                <a:cs typeface="Barlow"/>
                <a:sym typeface="Barlow"/>
              </a:rPr>
              <a:t>(If not) Are you comfortable sharing why not or how I could make you more comfortable?</a:t>
            </a:r>
            <a:endParaRPr sz="1500">
              <a:solidFill>
                <a:schemeClr val="lt1"/>
              </a:solidFill>
              <a:latin typeface="Barlow"/>
              <a:ea typeface="Barlow"/>
              <a:cs typeface="Barlow"/>
              <a:sym typeface="Barlow"/>
            </a:endParaRPr>
          </a:p>
          <a:p>
            <a:pPr marL="457200" lvl="0" indent="-323850" algn="l" rtl="0">
              <a:lnSpc>
                <a:spcPct val="150000"/>
              </a:lnSpc>
              <a:spcBef>
                <a:spcPts val="1000"/>
              </a:spcBef>
              <a:spcAft>
                <a:spcPts val="0"/>
              </a:spcAft>
              <a:buClr>
                <a:schemeClr val="lt1"/>
              </a:buClr>
              <a:buSzPts val="1500"/>
              <a:buFont typeface="Barlow"/>
              <a:buAutoNum type="arabicParenBoth" startAt="3"/>
            </a:pPr>
            <a:r>
              <a:rPr lang="en-GB" sz="1500">
                <a:solidFill>
                  <a:schemeClr val="lt1"/>
                </a:solidFill>
                <a:latin typeface="Barlow"/>
                <a:ea typeface="Barlow"/>
                <a:cs typeface="Barlow"/>
                <a:sym typeface="Barlow"/>
              </a:rPr>
              <a:t>Do you want to continue having conversations like this or about this with me in the future?</a:t>
            </a:r>
            <a:br>
              <a:rPr lang="en-GB" sz="1500">
                <a:solidFill>
                  <a:schemeClr val="lt1"/>
                </a:solidFill>
                <a:latin typeface="Barlow"/>
                <a:ea typeface="Barlow"/>
                <a:cs typeface="Barlow"/>
                <a:sym typeface="Barlow"/>
              </a:rPr>
            </a:br>
            <a:r>
              <a:rPr lang="en-GB" sz="1500">
                <a:solidFill>
                  <a:schemeClr val="lt1"/>
                </a:solidFill>
                <a:latin typeface="Barlow"/>
                <a:ea typeface="Barlow"/>
                <a:cs typeface="Barlow"/>
                <a:sym typeface="Barlow"/>
              </a:rPr>
              <a:t> (If yes) Would you prefer to decide when your next conversation can be now or to just approach me when you want to have a conversation again?</a:t>
            </a:r>
            <a:br>
              <a:rPr lang="en-GB" sz="1500">
                <a:solidFill>
                  <a:schemeClr val="lt1"/>
                </a:solidFill>
                <a:latin typeface="Barlow"/>
                <a:ea typeface="Barlow"/>
                <a:cs typeface="Barlow"/>
                <a:sym typeface="Barlow"/>
              </a:rPr>
            </a:br>
            <a:r>
              <a:rPr lang="en-GB" sz="1500">
                <a:solidFill>
                  <a:schemeClr val="lt1"/>
                </a:solidFill>
                <a:latin typeface="Barlow"/>
                <a:ea typeface="Barlow"/>
                <a:cs typeface="Barlow"/>
                <a:sym typeface="Barlow"/>
              </a:rPr>
              <a:t>(If no) Can you think of anyone else you can go to for support instead?</a:t>
            </a:r>
            <a:endParaRPr sz="1500">
              <a:solidFill>
                <a:schemeClr val="lt1"/>
              </a:solidFill>
              <a:latin typeface="Barlow"/>
              <a:ea typeface="Barlow"/>
              <a:cs typeface="Barlow"/>
              <a:sym typeface="Barlow"/>
            </a:endParaRPr>
          </a:p>
          <a:p>
            <a:pPr marL="457200" lvl="0" indent="-323850" algn="l" rtl="0">
              <a:lnSpc>
                <a:spcPct val="150000"/>
              </a:lnSpc>
              <a:spcBef>
                <a:spcPts val="1200"/>
              </a:spcBef>
              <a:spcAft>
                <a:spcPts val="1000"/>
              </a:spcAft>
              <a:buClr>
                <a:schemeClr val="lt1"/>
              </a:buClr>
              <a:buSzPts val="1500"/>
              <a:buFont typeface="Barlow"/>
              <a:buAutoNum type="arabicParenBoth" startAt="3"/>
            </a:pPr>
            <a:r>
              <a:rPr lang="en-GB" sz="1500">
                <a:solidFill>
                  <a:schemeClr val="lt1"/>
                </a:solidFill>
                <a:latin typeface="Barlow"/>
                <a:ea typeface="Barlow"/>
                <a:cs typeface="Barlow"/>
                <a:sym typeface="Barlow"/>
              </a:rPr>
              <a:t>Are there any final things you want to say or talk about?</a:t>
            </a:r>
            <a:endParaRPr sz="1500">
              <a:solidFill>
                <a:schemeClr val="lt1"/>
              </a:solidFill>
              <a:latin typeface="Barlow"/>
              <a:ea typeface="Barlow"/>
              <a:cs typeface="Barlow"/>
              <a:sym typeface="Barlow"/>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B38A4C"/>
        </a:solidFill>
        <a:effectLst/>
      </p:bgPr>
    </p:bg>
    <p:spTree>
      <p:nvGrpSpPr>
        <p:cNvPr id="1" name="Shape 118"/>
        <p:cNvGrpSpPr/>
        <p:nvPr/>
      </p:nvGrpSpPr>
      <p:grpSpPr>
        <a:xfrm>
          <a:off x="0" y="0"/>
          <a:ext cx="0" cy="0"/>
          <a:chOff x="0" y="0"/>
          <a:chExt cx="0" cy="0"/>
        </a:xfrm>
      </p:grpSpPr>
      <p:sp>
        <p:nvSpPr>
          <p:cNvPr id="119" name="Google Shape;119;p22"/>
          <p:cNvSpPr txBox="1">
            <a:spLocks noGrp="1"/>
          </p:cNvSpPr>
          <p:nvPr>
            <p:ph type="title"/>
          </p:nvPr>
        </p:nvSpPr>
        <p:spPr>
          <a:xfrm>
            <a:off x="311700" y="404878"/>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Thank you for being here.</a:t>
            </a:r>
            <a:endParaRPr/>
          </a:p>
        </p:txBody>
      </p:sp>
      <p:sp>
        <p:nvSpPr>
          <p:cNvPr id="120" name="Google Shape;120;p22"/>
          <p:cNvSpPr txBox="1">
            <a:spLocks noGrp="1"/>
          </p:cNvSpPr>
          <p:nvPr>
            <p:ph type="body" idx="4294967295"/>
          </p:nvPr>
        </p:nvSpPr>
        <p:spPr>
          <a:xfrm>
            <a:off x="311700" y="1407500"/>
            <a:ext cx="8520600" cy="3416400"/>
          </a:xfrm>
          <a:prstGeom prst="rect">
            <a:avLst/>
          </a:prstGeom>
        </p:spPr>
        <p:txBody>
          <a:bodyPr spcFirstLastPara="1" wrap="square" lIns="91425" tIns="91425" rIns="91425" bIns="91425" anchor="t" anchorCtr="0">
            <a:noAutofit/>
          </a:bodyPr>
          <a:lstStyle/>
          <a:p>
            <a:pPr marL="0" lvl="0" indent="0" algn="l" rtl="0">
              <a:lnSpc>
                <a:spcPct val="150000"/>
              </a:lnSpc>
              <a:spcBef>
                <a:spcPts val="1200"/>
              </a:spcBef>
              <a:spcAft>
                <a:spcPts val="1200"/>
              </a:spcAft>
              <a:buNone/>
            </a:pPr>
            <a:r>
              <a:rPr lang="en-GB" sz="2000">
                <a:solidFill>
                  <a:schemeClr val="lt1"/>
                </a:solidFill>
                <a:latin typeface="Barlow"/>
                <a:ea typeface="Barlow"/>
                <a:cs typeface="Barlow"/>
                <a:sym typeface="Barlow"/>
              </a:rPr>
              <a:t>You have reached the end of this structured conversation. You may choose to continue the conversation or end it here. Please remember any commitments you have made to help or support your loved one in particular ways and create a plan, make arrangements, or come up with an agreement about how to move forward. Please continue to keep in mind the Guidelines for Supporting a Survivor outlined above, even beyond this conversation. Thank you for supporting your loved one.</a:t>
            </a:r>
            <a:endParaRPr sz="2000">
              <a:solidFill>
                <a:schemeClr val="lt1"/>
              </a:solidFill>
              <a:latin typeface="Barlow"/>
              <a:ea typeface="Barlow"/>
              <a:cs typeface="Barlow"/>
              <a:sym typeface="Barlow"/>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B38A4C"/>
        </a:solidFill>
        <a:effectLst/>
      </p:bgPr>
    </p:bg>
    <p:spTree>
      <p:nvGrpSpPr>
        <p:cNvPr id="1" name="Shape 124"/>
        <p:cNvGrpSpPr/>
        <p:nvPr/>
      </p:nvGrpSpPr>
      <p:grpSpPr>
        <a:xfrm>
          <a:off x="0" y="0"/>
          <a:ext cx="0" cy="0"/>
          <a:chOff x="0" y="0"/>
          <a:chExt cx="0" cy="0"/>
        </a:xfrm>
      </p:grpSpPr>
      <p:sp>
        <p:nvSpPr>
          <p:cNvPr id="125" name="Google Shape;125;p23"/>
          <p:cNvSpPr/>
          <p:nvPr/>
        </p:nvSpPr>
        <p:spPr>
          <a:xfrm>
            <a:off x="0" y="3571475"/>
            <a:ext cx="9144000" cy="1622700"/>
          </a:xfrm>
          <a:prstGeom prst="rect">
            <a:avLst/>
          </a:prstGeom>
          <a:solidFill>
            <a:srgbClr val="394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3"/>
          <p:cNvSpPr/>
          <p:nvPr/>
        </p:nvSpPr>
        <p:spPr>
          <a:xfrm>
            <a:off x="0" y="0"/>
            <a:ext cx="9144000" cy="1554000"/>
          </a:xfrm>
          <a:prstGeom prst="rect">
            <a:avLst/>
          </a:prstGeom>
          <a:solidFill>
            <a:srgbClr val="3E515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23"/>
          <p:cNvSpPr txBox="1">
            <a:spLocks noGrp="1"/>
          </p:cNvSpPr>
          <p:nvPr>
            <p:ph type="ctrTitle"/>
          </p:nvPr>
        </p:nvSpPr>
        <p:spPr>
          <a:xfrm>
            <a:off x="311708" y="6523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GB">
                <a:solidFill>
                  <a:schemeClr val="lt1"/>
                </a:solidFill>
                <a:latin typeface="Barlow Medium"/>
                <a:ea typeface="Barlow Medium"/>
                <a:cs typeface="Barlow Medium"/>
                <a:sym typeface="Barlow Medium"/>
              </a:rPr>
              <a:t>Tell Someone</a:t>
            </a:r>
            <a:endParaRPr>
              <a:solidFill>
                <a:schemeClr val="lt1"/>
              </a:solidFill>
              <a:latin typeface="Barlow Medium"/>
              <a:ea typeface="Barlow Medium"/>
              <a:cs typeface="Barlow Medium"/>
              <a:sym typeface="Barlow Medium"/>
            </a:endParaRPr>
          </a:p>
        </p:txBody>
      </p:sp>
      <p:sp>
        <p:nvSpPr>
          <p:cNvPr id="128" name="Google Shape;128;p23"/>
          <p:cNvSpPr txBox="1">
            <a:spLocks noGrp="1"/>
          </p:cNvSpPr>
          <p:nvPr>
            <p:ph type="subTitle" idx="1"/>
          </p:nvPr>
        </p:nvSpPr>
        <p:spPr>
          <a:xfrm>
            <a:off x="311700" y="27419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GB">
                <a:solidFill>
                  <a:schemeClr val="lt1"/>
                </a:solidFill>
                <a:latin typeface="Barlow ExtraLight"/>
                <a:ea typeface="Barlow ExtraLight"/>
                <a:cs typeface="Barlow ExtraLight"/>
                <a:sym typeface="Barlow ExtraLight"/>
              </a:rPr>
              <a:t>The Conversation Packet</a:t>
            </a:r>
            <a:endParaRPr>
              <a:solidFill>
                <a:schemeClr val="lt1"/>
              </a:solidFill>
              <a:latin typeface="Barlow ExtraLight"/>
              <a:ea typeface="Barlow ExtraLight"/>
              <a:cs typeface="Barlow ExtraLight"/>
              <a:sym typeface="Barlow ExtraLight"/>
            </a:endParaRPr>
          </a:p>
        </p:txBody>
      </p:sp>
      <p:sp>
        <p:nvSpPr>
          <p:cNvPr id="129" name="Google Shape;129;p23"/>
          <p:cNvSpPr/>
          <p:nvPr/>
        </p:nvSpPr>
        <p:spPr>
          <a:xfrm>
            <a:off x="0" y="0"/>
            <a:ext cx="4572000" cy="1554000"/>
          </a:xfrm>
          <a:prstGeom prst="rect">
            <a:avLst/>
          </a:prstGeom>
          <a:solidFill>
            <a:srgbClr val="394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23"/>
          <p:cNvSpPr/>
          <p:nvPr/>
        </p:nvSpPr>
        <p:spPr>
          <a:xfrm>
            <a:off x="0" y="3571475"/>
            <a:ext cx="4572000" cy="1622700"/>
          </a:xfrm>
          <a:prstGeom prst="rect">
            <a:avLst/>
          </a:prstGeom>
          <a:solidFill>
            <a:srgbClr val="3E515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E5150"/>
        </a:solidFill>
        <a:effectLst/>
      </p:bgPr>
    </p:bg>
    <p:spTree>
      <p:nvGrpSpPr>
        <p:cNvPr id="1" name="Shape 44"/>
        <p:cNvGrpSpPr/>
        <p:nvPr/>
      </p:nvGrpSpPr>
      <p:grpSpPr>
        <a:xfrm>
          <a:off x="0" y="0"/>
          <a:ext cx="0" cy="0"/>
          <a:chOff x="0" y="0"/>
          <a:chExt cx="0" cy="0"/>
        </a:xfrm>
      </p:grpSpPr>
      <p:sp>
        <p:nvSpPr>
          <p:cNvPr id="45" name="Google Shape;45;p10"/>
          <p:cNvSpPr txBox="1">
            <a:spLocks noGrp="1"/>
          </p:cNvSpPr>
          <p:nvPr>
            <p:ph type="title"/>
          </p:nvPr>
        </p:nvSpPr>
        <p:spPr>
          <a:xfrm>
            <a:off x="311700" y="404878"/>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3000">
                <a:solidFill>
                  <a:schemeClr val="lt1"/>
                </a:solidFill>
                <a:latin typeface="Barlow Medium"/>
                <a:ea typeface="Barlow Medium"/>
                <a:cs typeface="Barlow Medium"/>
                <a:sym typeface="Barlow Medium"/>
              </a:rPr>
              <a:t>A Hard Conversation</a:t>
            </a:r>
            <a:endParaRPr sz="3000">
              <a:solidFill>
                <a:schemeClr val="lt1"/>
              </a:solidFill>
              <a:latin typeface="Barlow Medium"/>
              <a:ea typeface="Barlow Medium"/>
              <a:cs typeface="Barlow Medium"/>
              <a:sym typeface="Barlow Medium"/>
            </a:endParaRPr>
          </a:p>
        </p:txBody>
      </p:sp>
      <p:sp>
        <p:nvSpPr>
          <p:cNvPr id="46" name="Google Shape;46;p10"/>
          <p:cNvSpPr txBox="1">
            <a:spLocks noGrp="1"/>
          </p:cNvSpPr>
          <p:nvPr>
            <p:ph type="body" idx="4294967295"/>
          </p:nvPr>
        </p:nvSpPr>
        <p:spPr>
          <a:xfrm>
            <a:off x="311700" y="1366225"/>
            <a:ext cx="8520600" cy="3416400"/>
          </a:xfrm>
          <a:prstGeom prst="rect">
            <a:avLst/>
          </a:prstGeom>
        </p:spPr>
        <p:txBody>
          <a:bodyPr spcFirstLastPara="1" wrap="square" lIns="91425" tIns="91425" rIns="91425" bIns="91425" anchor="t" anchorCtr="0">
            <a:normAutofit lnSpcReduction="20000"/>
          </a:bodyPr>
          <a:lstStyle/>
          <a:p>
            <a:pPr marL="0" lvl="0" indent="0" algn="l" rtl="0">
              <a:lnSpc>
                <a:spcPct val="150000"/>
              </a:lnSpc>
              <a:spcBef>
                <a:spcPts val="1200"/>
              </a:spcBef>
              <a:spcAft>
                <a:spcPts val="0"/>
              </a:spcAft>
              <a:buNone/>
            </a:pPr>
            <a:r>
              <a:rPr lang="en-GB">
                <a:solidFill>
                  <a:schemeClr val="lt1"/>
                </a:solidFill>
                <a:latin typeface="Barlow"/>
                <a:ea typeface="Barlow"/>
                <a:cs typeface="Barlow"/>
                <a:sym typeface="Barlow"/>
              </a:rPr>
              <a:t>You're receiving this because someone whom you care about has experienced some form of sexual violence, and they want to talk about it with you. Please try not to react or ask questions until you reach the next page.</a:t>
            </a:r>
            <a:endParaRPr>
              <a:solidFill>
                <a:schemeClr val="lt1"/>
              </a:solidFill>
              <a:latin typeface="Barlow"/>
              <a:ea typeface="Barlow"/>
              <a:cs typeface="Barlow"/>
              <a:sym typeface="Barlow"/>
            </a:endParaRPr>
          </a:p>
          <a:p>
            <a:pPr marL="0" lvl="0" indent="0" algn="l" rtl="0">
              <a:lnSpc>
                <a:spcPct val="150000"/>
              </a:lnSpc>
              <a:spcBef>
                <a:spcPts val="1200"/>
              </a:spcBef>
              <a:spcAft>
                <a:spcPts val="0"/>
              </a:spcAft>
              <a:buClr>
                <a:schemeClr val="dk1"/>
              </a:buClr>
              <a:buSzPts val="1100"/>
              <a:buFont typeface="Arial"/>
              <a:buNone/>
            </a:pPr>
            <a:endParaRPr>
              <a:solidFill>
                <a:schemeClr val="lt1"/>
              </a:solidFill>
              <a:latin typeface="Barlow"/>
              <a:ea typeface="Barlow"/>
              <a:cs typeface="Barlow"/>
              <a:sym typeface="Barlow"/>
            </a:endParaRPr>
          </a:p>
          <a:p>
            <a:pPr marL="0" lvl="0" indent="0" algn="l" rtl="0">
              <a:lnSpc>
                <a:spcPct val="150000"/>
              </a:lnSpc>
              <a:spcBef>
                <a:spcPts val="1200"/>
              </a:spcBef>
              <a:spcAft>
                <a:spcPts val="800"/>
              </a:spcAft>
              <a:buClr>
                <a:schemeClr val="dk1"/>
              </a:buClr>
              <a:buSzPts val="1100"/>
              <a:buFont typeface="Arial"/>
              <a:buNone/>
            </a:pPr>
            <a:r>
              <a:rPr lang="en-GB">
                <a:solidFill>
                  <a:schemeClr val="lt1"/>
                </a:solidFill>
                <a:latin typeface="Barlow"/>
                <a:ea typeface="Barlow"/>
                <a:cs typeface="Barlow"/>
                <a:sym typeface="Barlow"/>
              </a:rPr>
              <a:t>This is one of the hardest things to hear, and this will likely be a very difficult conversation for everyone. You may find yourself feeling strong emotions, realizing uncomfortable truths, or finding yourself confused. You might need space to process this on your own first, and that's okay.</a:t>
            </a:r>
            <a:endParaRPr>
              <a:solidFill>
                <a:schemeClr val="lt1"/>
              </a:solidFill>
              <a:latin typeface="Barlow"/>
              <a:ea typeface="Barlow"/>
              <a:cs typeface="Barlow"/>
              <a:sym typeface="Barlow"/>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94966"/>
        </a:solidFill>
        <a:effectLst/>
      </p:bgPr>
    </p:bg>
    <p:spTree>
      <p:nvGrpSpPr>
        <p:cNvPr id="1" name="Shape 50"/>
        <p:cNvGrpSpPr/>
        <p:nvPr/>
      </p:nvGrpSpPr>
      <p:grpSpPr>
        <a:xfrm>
          <a:off x="0" y="0"/>
          <a:ext cx="0" cy="0"/>
          <a:chOff x="0" y="0"/>
          <a:chExt cx="0" cy="0"/>
        </a:xfrm>
      </p:grpSpPr>
      <p:sp>
        <p:nvSpPr>
          <p:cNvPr id="51" name="Google Shape;51;p11"/>
          <p:cNvSpPr txBox="1">
            <a:spLocks noGrp="1"/>
          </p:cNvSpPr>
          <p:nvPr>
            <p:ph type="title"/>
          </p:nvPr>
        </p:nvSpPr>
        <p:spPr>
          <a:xfrm>
            <a:off x="311700" y="328678"/>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What To Expect</a:t>
            </a:r>
            <a:endParaRPr/>
          </a:p>
        </p:txBody>
      </p:sp>
      <p:sp>
        <p:nvSpPr>
          <p:cNvPr id="52" name="Google Shape;52;p11"/>
          <p:cNvSpPr txBox="1">
            <a:spLocks noGrp="1"/>
          </p:cNvSpPr>
          <p:nvPr>
            <p:ph type="body" idx="4294967295"/>
          </p:nvPr>
        </p:nvSpPr>
        <p:spPr>
          <a:xfrm>
            <a:off x="311700" y="1025150"/>
            <a:ext cx="8520600" cy="34164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en-GB">
                <a:solidFill>
                  <a:schemeClr val="lt1"/>
                </a:solidFill>
                <a:latin typeface="Barlow"/>
                <a:ea typeface="Barlow"/>
                <a:cs typeface="Barlow"/>
                <a:sym typeface="Barlow"/>
              </a:rPr>
              <a:t>This conversation packet contains a mix of text and questions. Green slides contain guidelines and instructions to remember, gold slides contain text for you to read (aloud or silently), and blue slides contain questions for you to ask. This structure aims to help you focus on empathizing, understanding, and connecting, while the other person can focus on sharing their experience with you.</a:t>
            </a:r>
            <a:endParaRPr>
              <a:solidFill>
                <a:schemeClr val="lt1"/>
              </a:solidFill>
              <a:latin typeface="Barlow"/>
              <a:ea typeface="Barlow"/>
              <a:cs typeface="Barlow"/>
              <a:sym typeface="Barlow"/>
            </a:endParaRPr>
          </a:p>
          <a:p>
            <a:pPr marL="0" lvl="0" indent="0" algn="l" rtl="0">
              <a:lnSpc>
                <a:spcPct val="115000"/>
              </a:lnSpc>
              <a:spcBef>
                <a:spcPts val="1200"/>
              </a:spcBef>
              <a:spcAft>
                <a:spcPts val="0"/>
              </a:spcAft>
              <a:buNone/>
            </a:pPr>
            <a:endParaRPr>
              <a:solidFill>
                <a:schemeClr val="lt1"/>
              </a:solidFill>
              <a:latin typeface="Barlow"/>
              <a:ea typeface="Barlow"/>
              <a:cs typeface="Barlow"/>
              <a:sym typeface="Barlow"/>
            </a:endParaRPr>
          </a:p>
          <a:p>
            <a:pPr marL="0" lvl="0" indent="0" algn="l" rtl="0">
              <a:lnSpc>
                <a:spcPct val="115000"/>
              </a:lnSpc>
              <a:spcBef>
                <a:spcPts val="1200"/>
              </a:spcBef>
              <a:spcAft>
                <a:spcPts val="0"/>
              </a:spcAft>
              <a:buNone/>
            </a:pPr>
            <a:r>
              <a:rPr lang="en-GB">
                <a:solidFill>
                  <a:schemeClr val="lt1"/>
                </a:solidFill>
                <a:latin typeface="Barlow"/>
                <a:ea typeface="Barlow"/>
                <a:cs typeface="Barlow"/>
                <a:sym typeface="Barlow"/>
              </a:rPr>
              <a:t>[Check-in] Please answer the question aloud: </a:t>
            </a:r>
            <a:r>
              <a:rPr lang="en-GB" i="1">
                <a:solidFill>
                  <a:schemeClr val="lt1"/>
                </a:solidFill>
                <a:latin typeface="Barlow"/>
                <a:ea typeface="Barlow"/>
                <a:cs typeface="Barlow"/>
                <a:sym typeface="Barlow"/>
              </a:rPr>
              <a:t>Is this a good time to have this conversation?</a:t>
            </a:r>
            <a:endParaRPr i="1">
              <a:solidFill>
                <a:schemeClr val="lt1"/>
              </a:solidFill>
              <a:latin typeface="Barlow"/>
              <a:ea typeface="Barlow"/>
              <a:cs typeface="Barlow"/>
              <a:sym typeface="Barlow"/>
            </a:endParaRPr>
          </a:p>
          <a:p>
            <a:pPr marL="0" lvl="0" indent="0" algn="l" rtl="0">
              <a:lnSpc>
                <a:spcPct val="115000"/>
              </a:lnSpc>
              <a:spcBef>
                <a:spcPts val="1200"/>
              </a:spcBef>
              <a:spcAft>
                <a:spcPts val="800"/>
              </a:spcAft>
              <a:buNone/>
            </a:pPr>
            <a:r>
              <a:rPr lang="en-GB">
                <a:solidFill>
                  <a:schemeClr val="lt1"/>
                </a:solidFill>
                <a:latin typeface="Barlow"/>
                <a:ea typeface="Barlow"/>
                <a:cs typeface="Barlow"/>
                <a:sym typeface="Barlow"/>
              </a:rPr>
              <a:t>If it is not, please establish a day and time when the other person can check in and ask again. If you are ready, please continue to the next page.</a:t>
            </a:r>
            <a:endParaRPr>
              <a:solidFill>
                <a:schemeClr val="lt1"/>
              </a:solidFill>
              <a:latin typeface="Barlow"/>
              <a:ea typeface="Barlow"/>
              <a:cs typeface="Barlow"/>
              <a:sym typeface="Barlow"/>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E5150"/>
        </a:solidFill>
        <a:effectLst/>
      </p:bgPr>
    </p:bg>
    <p:spTree>
      <p:nvGrpSpPr>
        <p:cNvPr id="1" name="Shape 56"/>
        <p:cNvGrpSpPr/>
        <p:nvPr/>
      </p:nvGrpSpPr>
      <p:grpSpPr>
        <a:xfrm>
          <a:off x="0" y="0"/>
          <a:ext cx="0" cy="0"/>
          <a:chOff x="0" y="0"/>
          <a:chExt cx="0" cy="0"/>
        </a:xfrm>
      </p:grpSpPr>
      <p:sp>
        <p:nvSpPr>
          <p:cNvPr id="57" name="Google Shape;57;p12"/>
          <p:cNvSpPr txBox="1">
            <a:spLocks noGrp="1"/>
          </p:cNvSpPr>
          <p:nvPr>
            <p:ph type="title"/>
          </p:nvPr>
        </p:nvSpPr>
        <p:spPr>
          <a:xfrm>
            <a:off x="311700" y="404878"/>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Instructions</a:t>
            </a:r>
            <a:endParaRPr/>
          </a:p>
        </p:txBody>
      </p:sp>
      <p:sp>
        <p:nvSpPr>
          <p:cNvPr id="58" name="Google Shape;58;p12"/>
          <p:cNvSpPr txBox="1">
            <a:spLocks noGrp="1"/>
          </p:cNvSpPr>
          <p:nvPr>
            <p:ph type="body" idx="4294967295"/>
          </p:nvPr>
        </p:nvSpPr>
        <p:spPr>
          <a:xfrm>
            <a:off x="311700" y="1213825"/>
            <a:ext cx="8520600" cy="3416400"/>
          </a:xfrm>
          <a:prstGeom prst="rect">
            <a:avLst/>
          </a:prstGeom>
        </p:spPr>
        <p:txBody>
          <a:bodyPr spcFirstLastPara="1" wrap="square" lIns="91425" tIns="91425" rIns="91425" bIns="91425" anchor="t" anchorCtr="0">
            <a:normAutofit fontScale="85000" lnSpcReduction="10000"/>
          </a:bodyPr>
          <a:lstStyle/>
          <a:p>
            <a:pPr marL="457200" lvl="0" indent="-322580" algn="l" rtl="0">
              <a:lnSpc>
                <a:spcPct val="115000"/>
              </a:lnSpc>
              <a:spcBef>
                <a:spcPts val="0"/>
              </a:spcBef>
              <a:spcAft>
                <a:spcPts val="0"/>
              </a:spcAft>
              <a:buClr>
                <a:srgbClr val="FFFFFF"/>
              </a:buClr>
              <a:buSzPct val="100000"/>
              <a:buFont typeface="Barlow"/>
              <a:buAutoNum type="arabicPeriod"/>
            </a:pPr>
            <a:r>
              <a:rPr lang="en-GB" sz="1600" dirty="0">
                <a:solidFill>
                  <a:srgbClr val="FFFFFF"/>
                </a:solidFill>
                <a:latin typeface="Barlow"/>
                <a:ea typeface="Barlow"/>
                <a:cs typeface="Barlow"/>
                <a:sym typeface="Barlow"/>
              </a:rPr>
              <a:t>The person sharing their story has been given the opportunity to check off the questions they are comfortable being asked, either digitally or using a pen, and leave the ones they are not comfortable with unchecked. If they have not done so yet, please give them the opportunity to do so now.</a:t>
            </a:r>
            <a:br>
              <a:rPr lang="en-GB" sz="1600" dirty="0">
                <a:solidFill>
                  <a:srgbClr val="FFFFFF"/>
                </a:solidFill>
                <a:latin typeface="Barlow"/>
                <a:ea typeface="Barlow"/>
                <a:cs typeface="Barlow"/>
                <a:sym typeface="Barlow"/>
              </a:rPr>
            </a:br>
            <a:endParaRPr sz="1600" dirty="0">
              <a:solidFill>
                <a:srgbClr val="FFFFFF"/>
              </a:solidFill>
              <a:latin typeface="Barlow"/>
              <a:ea typeface="Barlow"/>
              <a:cs typeface="Barlow"/>
              <a:sym typeface="Barlow"/>
            </a:endParaRPr>
          </a:p>
          <a:p>
            <a:pPr marL="457200" lvl="0" indent="-322580" algn="l" rtl="0">
              <a:lnSpc>
                <a:spcPct val="115000"/>
              </a:lnSpc>
              <a:spcBef>
                <a:spcPts val="0"/>
              </a:spcBef>
              <a:spcAft>
                <a:spcPts val="0"/>
              </a:spcAft>
              <a:buClr>
                <a:srgbClr val="FFFFFF"/>
              </a:buClr>
              <a:buSzPct val="100000"/>
              <a:buFont typeface="Barlow"/>
              <a:buAutoNum type="arabicPeriod"/>
            </a:pPr>
            <a:r>
              <a:rPr lang="en-GB" sz="1600" dirty="0">
                <a:solidFill>
                  <a:srgbClr val="FFFFFF"/>
                </a:solidFill>
                <a:latin typeface="Barlow"/>
                <a:ea typeface="Barlow"/>
                <a:cs typeface="Barlow"/>
                <a:sym typeface="Barlow"/>
              </a:rPr>
              <a:t>Read the text on each page together (aloud or silently), starting from the top of the page, then moving toward the bottom of the page.</a:t>
            </a:r>
            <a:br>
              <a:rPr lang="en-GB" sz="1600" dirty="0">
                <a:solidFill>
                  <a:srgbClr val="FFFFFF"/>
                </a:solidFill>
                <a:latin typeface="Barlow"/>
                <a:ea typeface="Barlow"/>
                <a:cs typeface="Barlow"/>
                <a:sym typeface="Barlow"/>
              </a:rPr>
            </a:br>
            <a:endParaRPr sz="1600" dirty="0">
              <a:solidFill>
                <a:srgbClr val="FFFFFF"/>
              </a:solidFill>
              <a:latin typeface="Barlow"/>
              <a:ea typeface="Barlow"/>
              <a:cs typeface="Barlow"/>
              <a:sym typeface="Barlow"/>
            </a:endParaRPr>
          </a:p>
          <a:p>
            <a:pPr marL="457200" lvl="0" indent="-322580" algn="l" rtl="0">
              <a:lnSpc>
                <a:spcPct val="115000"/>
              </a:lnSpc>
              <a:spcBef>
                <a:spcPts val="0"/>
              </a:spcBef>
              <a:spcAft>
                <a:spcPts val="0"/>
              </a:spcAft>
              <a:buClr>
                <a:srgbClr val="FFFFFF"/>
              </a:buClr>
              <a:buSzPct val="100000"/>
              <a:buFont typeface="Barlow"/>
              <a:buAutoNum type="arabicPeriod"/>
            </a:pPr>
            <a:r>
              <a:rPr lang="en-GB" sz="1600" dirty="0">
                <a:solidFill>
                  <a:srgbClr val="FFFFFF"/>
                </a:solidFill>
                <a:latin typeface="Barlow"/>
                <a:ea typeface="Barlow"/>
                <a:cs typeface="Barlow"/>
                <a:sym typeface="Barlow"/>
              </a:rPr>
              <a:t>When you reach the questions sections, please ask the person sharing their story which questions they are comfortable with. You may also edit this PowerPoint slideshow, then </a:t>
            </a:r>
            <a:r>
              <a:rPr lang="en-GB" sz="1600" b="1" dirty="0">
                <a:solidFill>
                  <a:srgbClr val="FFFFFF"/>
                </a:solidFill>
                <a:latin typeface="Barlow"/>
                <a:ea typeface="Barlow"/>
                <a:cs typeface="Barlow"/>
                <a:sym typeface="Barlow"/>
              </a:rPr>
              <a:t>mark acceptable questions by making them bold</a:t>
            </a:r>
            <a:r>
              <a:rPr lang="en-GB" sz="1600" dirty="0">
                <a:solidFill>
                  <a:srgbClr val="FFFFFF"/>
                </a:solidFill>
                <a:latin typeface="Barlow"/>
                <a:ea typeface="Barlow"/>
                <a:cs typeface="Barlow"/>
                <a:sym typeface="Barlow"/>
              </a:rPr>
              <a:t> and </a:t>
            </a:r>
            <a:r>
              <a:rPr lang="en-GB" sz="1600" i="1" dirty="0">
                <a:solidFill>
                  <a:srgbClr val="FFFFFF"/>
                </a:solidFill>
                <a:latin typeface="Barlow"/>
                <a:ea typeface="Barlow"/>
                <a:cs typeface="Barlow"/>
                <a:sym typeface="Barlow"/>
              </a:rPr>
              <a:t>mark questions to skip by italicizing them</a:t>
            </a:r>
            <a:r>
              <a:rPr lang="en-GB" sz="1600" dirty="0">
                <a:solidFill>
                  <a:srgbClr val="FFFFFF"/>
                </a:solidFill>
                <a:latin typeface="Barlow"/>
                <a:ea typeface="Barlow"/>
                <a:cs typeface="Barlow"/>
                <a:sym typeface="Barlow"/>
              </a:rPr>
              <a:t>, or simply delete the questions you are not comfortable with to help the conversion flow more smoothly.</a:t>
            </a:r>
            <a:br>
              <a:rPr lang="en-GB" sz="1600" dirty="0">
                <a:solidFill>
                  <a:srgbClr val="FFFFFF"/>
                </a:solidFill>
                <a:latin typeface="Barlow"/>
                <a:ea typeface="Barlow"/>
                <a:cs typeface="Barlow"/>
                <a:sym typeface="Barlow"/>
              </a:rPr>
            </a:br>
            <a:endParaRPr sz="1600" dirty="0">
              <a:solidFill>
                <a:srgbClr val="FFFFFF"/>
              </a:solidFill>
              <a:latin typeface="Barlow"/>
              <a:ea typeface="Barlow"/>
              <a:cs typeface="Barlow"/>
              <a:sym typeface="Barlow"/>
            </a:endParaRPr>
          </a:p>
          <a:p>
            <a:pPr marL="457200" lvl="0" indent="-322580" algn="l" rtl="0">
              <a:lnSpc>
                <a:spcPct val="115000"/>
              </a:lnSpc>
              <a:spcBef>
                <a:spcPts val="0"/>
              </a:spcBef>
              <a:spcAft>
                <a:spcPts val="0"/>
              </a:spcAft>
              <a:buClr>
                <a:srgbClr val="FFFFFF"/>
              </a:buClr>
              <a:buSzPct val="100000"/>
              <a:buFont typeface="Barlow"/>
              <a:buAutoNum type="arabicPeriod"/>
            </a:pPr>
            <a:r>
              <a:rPr lang="en-GB" sz="1600" dirty="0">
                <a:solidFill>
                  <a:srgbClr val="FFFFFF"/>
                </a:solidFill>
                <a:latin typeface="Barlow"/>
                <a:ea typeface="Barlow"/>
                <a:cs typeface="Barlow"/>
                <a:sym typeface="Barlow"/>
              </a:rPr>
              <a:t>You may ask follow-up questions, but make sure to keep the ground rules and guidelines below in mind when doing so.</a:t>
            </a:r>
            <a:endParaRPr dirty="0">
              <a:solidFill>
                <a:srgbClr val="FFFFFF"/>
              </a:solidFill>
              <a:latin typeface="Barlow"/>
              <a:ea typeface="Barlow"/>
              <a:cs typeface="Barlow"/>
              <a:sym typeface="Barlow"/>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E5150"/>
        </a:solidFill>
        <a:effectLst/>
      </p:bgPr>
    </p:bg>
    <p:spTree>
      <p:nvGrpSpPr>
        <p:cNvPr id="1" name="Shape 62"/>
        <p:cNvGrpSpPr/>
        <p:nvPr/>
      </p:nvGrpSpPr>
      <p:grpSpPr>
        <a:xfrm>
          <a:off x="0" y="0"/>
          <a:ext cx="0" cy="0"/>
          <a:chOff x="0" y="0"/>
          <a:chExt cx="0" cy="0"/>
        </a:xfrm>
      </p:grpSpPr>
      <p:sp>
        <p:nvSpPr>
          <p:cNvPr id="63" name="Google Shape;63;p13"/>
          <p:cNvSpPr txBox="1">
            <a:spLocks noGrp="1"/>
          </p:cNvSpPr>
          <p:nvPr>
            <p:ph type="title"/>
          </p:nvPr>
        </p:nvSpPr>
        <p:spPr>
          <a:xfrm>
            <a:off x="311700" y="404878"/>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Ground Rules</a:t>
            </a:r>
            <a:endParaRPr/>
          </a:p>
        </p:txBody>
      </p:sp>
      <p:sp>
        <p:nvSpPr>
          <p:cNvPr id="64" name="Google Shape;64;p13"/>
          <p:cNvSpPr txBox="1">
            <a:spLocks noGrp="1"/>
          </p:cNvSpPr>
          <p:nvPr>
            <p:ph type="body" idx="4294967295"/>
          </p:nvPr>
        </p:nvSpPr>
        <p:spPr>
          <a:xfrm>
            <a:off x="311700" y="1146175"/>
            <a:ext cx="8520600" cy="3416400"/>
          </a:xfrm>
          <a:prstGeom prst="rect">
            <a:avLst/>
          </a:prstGeom>
        </p:spPr>
        <p:txBody>
          <a:bodyPr spcFirstLastPara="1" wrap="square" lIns="91425" tIns="91425" rIns="91425" bIns="91425" anchor="t" anchorCtr="0">
            <a:noAutofit/>
          </a:bodyPr>
          <a:lstStyle/>
          <a:p>
            <a:pPr marL="457200" lvl="0" indent="-327025" algn="l" rtl="0">
              <a:spcBef>
                <a:spcPts val="0"/>
              </a:spcBef>
              <a:spcAft>
                <a:spcPts val="0"/>
              </a:spcAft>
              <a:buClr>
                <a:schemeClr val="lt1"/>
              </a:buClr>
              <a:buSzPts val="1550"/>
              <a:buFont typeface="Barlow"/>
              <a:buAutoNum type="arabicPeriod"/>
            </a:pPr>
            <a:r>
              <a:rPr lang="en-GB" sz="1550">
                <a:solidFill>
                  <a:schemeClr val="lt1"/>
                </a:solidFill>
                <a:latin typeface="Barlow"/>
                <a:ea typeface="Barlow"/>
                <a:cs typeface="Barlow"/>
                <a:sym typeface="Barlow"/>
              </a:rPr>
              <a:t>Nobody is obligated to say or answer anything. Please respect requests to stop or move on to a different section at any point.</a:t>
            </a:r>
            <a:br>
              <a:rPr lang="en-GB" sz="1550">
                <a:solidFill>
                  <a:schemeClr val="lt1"/>
                </a:solidFill>
                <a:latin typeface="Barlow"/>
                <a:ea typeface="Barlow"/>
                <a:cs typeface="Barlow"/>
                <a:sym typeface="Barlow"/>
              </a:rPr>
            </a:br>
            <a:endParaRPr sz="1550">
              <a:solidFill>
                <a:schemeClr val="lt1"/>
              </a:solidFill>
              <a:latin typeface="Barlow"/>
              <a:ea typeface="Barlow"/>
              <a:cs typeface="Barlow"/>
              <a:sym typeface="Barlow"/>
            </a:endParaRPr>
          </a:p>
          <a:p>
            <a:pPr marL="457200" lvl="0" indent="-327025" algn="l" rtl="0">
              <a:spcBef>
                <a:spcPts val="0"/>
              </a:spcBef>
              <a:spcAft>
                <a:spcPts val="0"/>
              </a:spcAft>
              <a:buClr>
                <a:schemeClr val="lt1"/>
              </a:buClr>
              <a:buSzPts val="1550"/>
              <a:buFont typeface="Barlow"/>
              <a:buAutoNum type="arabicPeriod"/>
            </a:pPr>
            <a:r>
              <a:rPr lang="en-GB" sz="1550">
                <a:solidFill>
                  <a:schemeClr val="lt1"/>
                </a:solidFill>
                <a:latin typeface="Barlow"/>
                <a:ea typeface="Barlow"/>
                <a:cs typeface="Barlow"/>
                <a:sym typeface="Barlow"/>
              </a:rPr>
              <a:t>This conversation is for empathy, understanding, education, and support. It is not an investigation, so don't try to "figure out what really happened." Just believe what the other person says and try to understand their feelings and experience as best you can.</a:t>
            </a:r>
            <a:br>
              <a:rPr lang="en-GB" sz="1550">
                <a:solidFill>
                  <a:schemeClr val="lt1"/>
                </a:solidFill>
                <a:latin typeface="Barlow"/>
                <a:ea typeface="Barlow"/>
                <a:cs typeface="Barlow"/>
                <a:sym typeface="Barlow"/>
              </a:rPr>
            </a:br>
            <a:endParaRPr sz="1550">
              <a:solidFill>
                <a:schemeClr val="lt1"/>
              </a:solidFill>
              <a:latin typeface="Barlow"/>
              <a:ea typeface="Barlow"/>
              <a:cs typeface="Barlow"/>
              <a:sym typeface="Barlow"/>
            </a:endParaRPr>
          </a:p>
          <a:p>
            <a:pPr marL="457200" lvl="0" indent="-327025" algn="l" rtl="0">
              <a:spcBef>
                <a:spcPts val="0"/>
              </a:spcBef>
              <a:spcAft>
                <a:spcPts val="0"/>
              </a:spcAft>
              <a:buClr>
                <a:schemeClr val="lt1"/>
              </a:buClr>
              <a:buSzPts val="1550"/>
              <a:buFont typeface="Barlow"/>
              <a:buAutoNum type="arabicPeriod"/>
            </a:pPr>
            <a:r>
              <a:rPr lang="en-GB" sz="1550">
                <a:solidFill>
                  <a:schemeClr val="lt1"/>
                </a:solidFill>
                <a:latin typeface="Barlow"/>
                <a:ea typeface="Barlow"/>
                <a:cs typeface="Barlow"/>
                <a:sym typeface="Barlow"/>
              </a:rPr>
              <a:t>This will likely be hard and that's okay, but people have limits. Check in often (after every block of text and every question) to make sure everyone is comfortable. Ask, "are you comfortable with continuing?" regularly.</a:t>
            </a:r>
            <a:br>
              <a:rPr lang="en-GB" sz="1550">
                <a:solidFill>
                  <a:schemeClr val="lt1"/>
                </a:solidFill>
                <a:latin typeface="Barlow"/>
                <a:ea typeface="Barlow"/>
                <a:cs typeface="Barlow"/>
                <a:sym typeface="Barlow"/>
              </a:rPr>
            </a:br>
            <a:endParaRPr sz="1550">
              <a:solidFill>
                <a:schemeClr val="lt1"/>
              </a:solidFill>
              <a:latin typeface="Barlow"/>
              <a:ea typeface="Barlow"/>
              <a:cs typeface="Barlow"/>
              <a:sym typeface="Barlow"/>
            </a:endParaRPr>
          </a:p>
          <a:p>
            <a:pPr marL="457200" lvl="0" indent="0" algn="l" rtl="0">
              <a:spcBef>
                <a:spcPts val="0"/>
              </a:spcBef>
              <a:spcAft>
                <a:spcPts val="0"/>
              </a:spcAft>
              <a:buNone/>
            </a:pPr>
            <a:endParaRPr sz="1550">
              <a:solidFill>
                <a:schemeClr val="lt1"/>
              </a:solidFill>
              <a:latin typeface="Barlow"/>
              <a:ea typeface="Barlow"/>
              <a:cs typeface="Barlow"/>
              <a:sym typeface="Barlow"/>
            </a:endParaRPr>
          </a:p>
          <a:p>
            <a:pPr marL="0" lvl="0" indent="0" algn="l" rtl="0">
              <a:spcBef>
                <a:spcPts val="0"/>
              </a:spcBef>
              <a:spcAft>
                <a:spcPts val="0"/>
              </a:spcAft>
              <a:buNone/>
            </a:pPr>
            <a:r>
              <a:rPr lang="en-GB" sz="1550">
                <a:solidFill>
                  <a:schemeClr val="lt1"/>
                </a:solidFill>
                <a:latin typeface="Barlow Medium"/>
                <a:ea typeface="Barlow Medium"/>
                <a:cs typeface="Barlow Medium"/>
                <a:sym typeface="Barlow Medium"/>
              </a:rPr>
              <a:t>Keeping these in mind will help make this conversation safe, productive, and meaningful.</a:t>
            </a:r>
            <a:endParaRPr sz="1550">
              <a:solidFill>
                <a:schemeClr val="lt1"/>
              </a:solidFill>
              <a:latin typeface="Barlow Medium"/>
              <a:ea typeface="Barlow Medium"/>
              <a:cs typeface="Barlow Medium"/>
              <a:sym typeface="Barlow Medium"/>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311700" y="349849"/>
            <a:ext cx="8520600" cy="8466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latin typeface="Barlow"/>
                <a:ea typeface="Barlow"/>
                <a:cs typeface="Barlow"/>
                <a:sym typeface="Barlow"/>
              </a:rPr>
              <a:t>Guidelines for Supporting a Survivor</a:t>
            </a:r>
            <a:br>
              <a:rPr lang="en-GB">
                <a:latin typeface="Barlow"/>
                <a:ea typeface="Barlow"/>
                <a:cs typeface="Barlow"/>
                <a:sym typeface="Barlow"/>
              </a:rPr>
            </a:br>
            <a:br>
              <a:rPr lang="en-GB" sz="550">
                <a:latin typeface="Barlow"/>
                <a:ea typeface="Barlow"/>
                <a:cs typeface="Barlow"/>
                <a:sym typeface="Barlow"/>
              </a:rPr>
            </a:br>
            <a:r>
              <a:rPr lang="en-GB" sz="1650" i="1">
                <a:latin typeface="Barlow"/>
                <a:ea typeface="Barlow"/>
                <a:cs typeface="Barlow"/>
                <a:sym typeface="Barlow"/>
              </a:rPr>
              <a:t>Adapted from</a:t>
            </a:r>
            <a:r>
              <a:rPr lang="en-GB" sz="1650" i="1">
                <a:uFill>
                  <a:noFill/>
                </a:uFill>
                <a:latin typeface="Barlow"/>
                <a:ea typeface="Barlow"/>
                <a:cs typeface="Barlow"/>
                <a:sym typeface="Barlow"/>
                <a:hlinkClick r:id="rId3"/>
              </a:rPr>
              <a:t> </a:t>
            </a:r>
            <a:r>
              <a:rPr lang="en-GB" sz="1650" i="1" u="sng">
                <a:latin typeface="Barlow"/>
                <a:ea typeface="Barlow"/>
                <a:cs typeface="Barlow"/>
                <a:sym typeface="Barlow"/>
                <a:hlinkClick r:id="rId3"/>
              </a:rPr>
              <a:t>SafeBAE’s Ways You Can Support Survivors</a:t>
            </a:r>
            <a:endParaRPr sz="1650">
              <a:latin typeface="Barlow"/>
              <a:ea typeface="Barlow"/>
              <a:cs typeface="Barlow"/>
              <a:sym typeface="Barlow"/>
            </a:endParaRPr>
          </a:p>
        </p:txBody>
      </p:sp>
      <p:sp>
        <p:nvSpPr>
          <p:cNvPr id="70" name="Google Shape;70;p14"/>
          <p:cNvSpPr txBox="1">
            <a:spLocks noGrp="1"/>
          </p:cNvSpPr>
          <p:nvPr>
            <p:ph type="body" idx="4294967295"/>
          </p:nvPr>
        </p:nvSpPr>
        <p:spPr>
          <a:xfrm>
            <a:off x="311700" y="1324975"/>
            <a:ext cx="8520600" cy="3416400"/>
          </a:xfrm>
          <a:prstGeom prst="rect">
            <a:avLst/>
          </a:prstGeom>
        </p:spPr>
        <p:txBody>
          <a:bodyPr spcFirstLastPara="1" wrap="square" lIns="91425" tIns="91425" rIns="91425" bIns="91425" anchor="t" anchorCtr="0">
            <a:noAutofit/>
          </a:bodyPr>
          <a:lstStyle/>
          <a:p>
            <a:pPr marL="457200" lvl="0" indent="-317500" algn="l" rtl="0">
              <a:lnSpc>
                <a:spcPct val="115000"/>
              </a:lnSpc>
              <a:spcBef>
                <a:spcPts val="0"/>
              </a:spcBef>
              <a:spcAft>
                <a:spcPts val="0"/>
              </a:spcAft>
              <a:buClr>
                <a:schemeClr val="lt1"/>
              </a:buClr>
              <a:buSzPts val="1400"/>
              <a:buFont typeface="Barlow"/>
              <a:buAutoNum type="arabicPeriod"/>
            </a:pPr>
            <a:r>
              <a:rPr lang="en-GB" sz="1400">
                <a:solidFill>
                  <a:schemeClr val="lt1"/>
                </a:solidFill>
                <a:latin typeface="Barlow"/>
                <a:ea typeface="Barlow"/>
                <a:cs typeface="Barlow"/>
                <a:sym typeface="Barlow"/>
              </a:rPr>
              <a:t>Change any attitudes that blame victims, including questions like “What were they thinking?” because victims are never the reason that sexual violence happens.</a:t>
            </a:r>
            <a:br>
              <a:rPr lang="en-GB" sz="1400">
                <a:solidFill>
                  <a:schemeClr val="lt1"/>
                </a:solidFill>
                <a:latin typeface="Barlow"/>
                <a:ea typeface="Barlow"/>
                <a:cs typeface="Barlow"/>
                <a:sym typeface="Barlow"/>
              </a:rPr>
            </a:br>
            <a:endParaRPr sz="1400">
              <a:solidFill>
                <a:schemeClr val="lt1"/>
              </a:solidFill>
              <a:latin typeface="Barlow"/>
              <a:ea typeface="Barlow"/>
              <a:cs typeface="Barlow"/>
              <a:sym typeface="Barlow"/>
            </a:endParaRPr>
          </a:p>
          <a:p>
            <a:pPr marL="457200" lvl="0" indent="-317500" algn="l" rtl="0">
              <a:lnSpc>
                <a:spcPct val="115000"/>
              </a:lnSpc>
              <a:spcBef>
                <a:spcPts val="0"/>
              </a:spcBef>
              <a:spcAft>
                <a:spcPts val="0"/>
              </a:spcAft>
              <a:buClr>
                <a:schemeClr val="lt1"/>
              </a:buClr>
              <a:buSzPts val="1400"/>
              <a:buFont typeface="Barlow"/>
              <a:buAutoNum type="arabicPeriod"/>
            </a:pPr>
            <a:r>
              <a:rPr lang="en-GB" sz="1400">
                <a:solidFill>
                  <a:schemeClr val="lt1"/>
                </a:solidFill>
                <a:latin typeface="Barlow"/>
                <a:ea typeface="Barlow"/>
                <a:cs typeface="Barlow"/>
                <a:sym typeface="Barlow"/>
              </a:rPr>
              <a:t>Hold offenders accountable by calling out their unacceptable behavior. Do not assume that victims are comfortable with you staying friends with perpetrators of sexual violence.</a:t>
            </a:r>
            <a:br>
              <a:rPr lang="en-GB" sz="1400">
                <a:solidFill>
                  <a:schemeClr val="lt1"/>
                </a:solidFill>
                <a:latin typeface="Barlow"/>
                <a:ea typeface="Barlow"/>
                <a:cs typeface="Barlow"/>
                <a:sym typeface="Barlow"/>
              </a:rPr>
            </a:br>
            <a:endParaRPr sz="1400">
              <a:solidFill>
                <a:schemeClr val="lt1"/>
              </a:solidFill>
              <a:latin typeface="Barlow"/>
              <a:ea typeface="Barlow"/>
              <a:cs typeface="Barlow"/>
              <a:sym typeface="Barlow"/>
            </a:endParaRPr>
          </a:p>
          <a:p>
            <a:pPr marL="457200" lvl="0" indent="-317500" algn="l" rtl="0">
              <a:lnSpc>
                <a:spcPct val="115000"/>
              </a:lnSpc>
              <a:spcBef>
                <a:spcPts val="0"/>
              </a:spcBef>
              <a:spcAft>
                <a:spcPts val="0"/>
              </a:spcAft>
              <a:buClr>
                <a:schemeClr val="lt1"/>
              </a:buClr>
              <a:buSzPts val="1400"/>
              <a:buFont typeface="Barlow"/>
              <a:buAutoNum type="arabicPeriod"/>
            </a:pPr>
            <a:r>
              <a:rPr lang="en-GB" sz="1400">
                <a:solidFill>
                  <a:schemeClr val="lt1"/>
                </a:solidFill>
                <a:latin typeface="Barlow"/>
                <a:ea typeface="Barlow"/>
                <a:cs typeface="Barlow"/>
                <a:sym typeface="Barlow"/>
              </a:rPr>
              <a:t>Show support to survivors who are able to share their story with you in the ways that they need, whether that means reporting and opening an investigation or not. </a:t>
            </a:r>
            <a:br>
              <a:rPr lang="en-GB" sz="1400">
                <a:solidFill>
                  <a:schemeClr val="lt1"/>
                </a:solidFill>
                <a:latin typeface="Barlow"/>
                <a:ea typeface="Barlow"/>
                <a:cs typeface="Barlow"/>
                <a:sym typeface="Barlow"/>
              </a:rPr>
            </a:br>
            <a:endParaRPr sz="1400">
              <a:solidFill>
                <a:schemeClr val="lt1"/>
              </a:solidFill>
              <a:latin typeface="Barlow"/>
              <a:ea typeface="Barlow"/>
              <a:cs typeface="Barlow"/>
              <a:sym typeface="Barlow"/>
            </a:endParaRPr>
          </a:p>
          <a:p>
            <a:pPr marL="457200" lvl="0" indent="-317500" algn="l" rtl="0">
              <a:lnSpc>
                <a:spcPct val="115000"/>
              </a:lnSpc>
              <a:spcBef>
                <a:spcPts val="0"/>
              </a:spcBef>
              <a:spcAft>
                <a:spcPts val="0"/>
              </a:spcAft>
              <a:buClr>
                <a:schemeClr val="lt1"/>
              </a:buClr>
              <a:buSzPts val="1400"/>
              <a:buFont typeface="Barlow"/>
              <a:buAutoNum type="arabicPeriod"/>
            </a:pPr>
            <a:r>
              <a:rPr lang="en-GB" sz="1400">
                <a:solidFill>
                  <a:schemeClr val="lt1"/>
                </a:solidFill>
                <a:latin typeface="Barlow"/>
                <a:ea typeface="Barlow"/>
                <a:cs typeface="Barlow"/>
                <a:sym typeface="Barlow"/>
              </a:rPr>
              <a:t>Believe survivors when they come forward and don't question or judge their actions, behaviors, dress, or decision to delay or defer reporting. </a:t>
            </a:r>
            <a:br>
              <a:rPr lang="en-GB" sz="1400">
                <a:solidFill>
                  <a:schemeClr val="lt1"/>
                </a:solidFill>
                <a:latin typeface="Barlow"/>
                <a:ea typeface="Barlow"/>
                <a:cs typeface="Barlow"/>
                <a:sym typeface="Barlow"/>
              </a:rPr>
            </a:br>
            <a:endParaRPr sz="1400">
              <a:solidFill>
                <a:schemeClr val="lt1"/>
              </a:solidFill>
              <a:latin typeface="Barlow"/>
              <a:ea typeface="Barlow"/>
              <a:cs typeface="Barlow"/>
              <a:sym typeface="Barlow"/>
            </a:endParaRPr>
          </a:p>
          <a:p>
            <a:pPr marL="457200" lvl="0" indent="-317500" algn="l" rtl="0">
              <a:lnSpc>
                <a:spcPct val="115000"/>
              </a:lnSpc>
              <a:spcBef>
                <a:spcPts val="0"/>
              </a:spcBef>
              <a:spcAft>
                <a:spcPts val="0"/>
              </a:spcAft>
              <a:buClr>
                <a:schemeClr val="lt1"/>
              </a:buClr>
              <a:buSzPts val="1400"/>
              <a:buFont typeface="Barlow"/>
              <a:buAutoNum type="arabicPeriod"/>
            </a:pPr>
            <a:r>
              <a:rPr lang="en-GB" sz="1400">
                <a:solidFill>
                  <a:schemeClr val="lt1"/>
                </a:solidFill>
                <a:latin typeface="Barlow"/>
                <a:ea typeface="Barlow"/>
                <a:cs typeface="Barlow"/>
                <a:sym typeface="Barlow"/>
              </a:rPr>
              <a:t>Show gratitude to survivors for trusting you with their experiences and to law enforcement for promptly and thoroughly investigating perpetrators.</a:t>
            </a:r>
            <a:endParaRPr sz="1400">
              <a:solidFill>
                <a:schemeClr val="lt1"/>
              </a:solidFill>
              <a:latin typeface="Barlow"/>
              <a:ea typeface="Barlow"/>
              <a:cs typeface="Barlow"/>
              <a:sym typeface="Barlow"/>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B38A4C"/>
        </a:solidFill>
        <a:effectLst/>
      </p:bgPr>
    </p:bg>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a:off x="311700" y="404878"/>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The Past</a:t>
            </a:r>
            <a:endParaRPr/>
          </a:p>
        </p:txBody>
      </p:sp>
      <p:sp>
        <p:nvSpPr>
          <p:cNvPr id="76" name="Google Shape;76;p15"/>
          <p:cNvSpPr txBox="1">
            <a:spLocks noGrp="1"/>
          </p:cNvSpPr>
          <p:nvPr>
            <p:ph type="body" idx="4294967295"/>
          </p:nvPr>
        </p:nvSpPr>
        <p:spPr>
          <a:xfrm>
            <a:off x="311700" y="1201200"/>
            <a:ext cx="8520600" cy="34164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GB">
                <a:solidFill>
                  <a:schemeClr val="lt1"/>
                </a:solidFill>
                <a:latin typeface="Barlow"/>
                <a:ea typeface="Barlow"/>
                <a:cs typeface="Barlow"/>
                <a:sym typeface="Barlow"/>
              </a:rPr>
              <a:t>​Talking about an experience with sexual violence can be very difficult, so please take your time. Try to focus on understanding the other person's experience and figuring out how you can support them in the present. ​</a:t>
            </a:r>
            <a:endParaRPr>
              <a:solidFill>
                <a:schemeClr val="lt1"/>
              </a:solidFill>
              <a:latin typeface="Barlow"/>
              <a:ea typeface="Barlow"/>
              <a:cs typeface="Barlow"/>
              <a:sym typeface="Barlow"/>
            </a:endParaRPr>
          </a:p>
          <a:p>
            <a:pPr marL="0" lvl="0" indent="0" algn="l" rtl="0">
              <a:lnSpc>
                <a:spcPct val="115000"/>
              </a:lnSpc>
              <a:spcBef>
                <a:spcPts val="1200"/>
              </a:spcBef>
              <a:spcAft>
                <a:spcPts val="0"/>
              </a:spcAft>
              <a:buClr>
                <a:schemeClr val="dk1"/>
              </a:buClr>
              <a:buSzPts val="1100"/>
              <a:buFont typeface="Arial"/>
              <a:buNone/>
            </a:pPr>
            <a:r>
              <a:rPr lang="en-GB">
                <a:solidFill>
                  <a:schemeClr val="lt1"/>
                </a:solidFill>
                <a:latin typeface="Barlow"/>
                <a:ea typeface="Barlow"/>
                <a:cs typeface="Barlow"/>
                <a:sym typeface="Barlow"/>
              </a:rPr>
              <a:t>Keep in mind the guidelines from the previous section in responding to what they share, and never pressure someone to share more than they are comfortable with.</a:t>
            </a:r>
            <a:endParaRPr>
              <a:solidFill>
                <a:schemeClr val="lt1"/>
              </a:solidFill>
              <a:latin typeface="Barlow"/>
              <a:ea typeface="Barlow"/>
              <a:cs typeface="Barlow"/>
              <a:sym typeface="Barlow"/>
            </a:endParaRPr>
          </a:p>
          <a:p>
            <a:pPr marL="0" lvl="0" indent="0" algn="l" rtl="0">
              <a:lnSpc>
                <a:spcPct val="115000"/>
              </a:lnSpc>
              <a:spcBef>
                <a:spcPts val="1200"/>
              </a:spcBef>
              <a:spcAft>
                <a:spcPts val="0"/>
              </a:spcAft>
              <a:buClr>
                <a:schemeClr val="dk1"/>
              </a:buClr>
              <a:buSzPts val="1100"/>
              <a:buFont typeface="Arial"/>
              <a:buNone/>
            </a:pPr>
            <a:r>
              <a:rPr lang="en-GB">
                <a:solidFill>
                  <a:schemeClr val="lt1"/>
                </a:solidFill>
                <a:latin typeface="Barlow"/>
                <a:ea typeface="Barlow"/>
                <a:cs typeface="Barlow"/>
                <a:sym typeface="Barlow"/>
              </a:rPr>
              <a:t>​</a:t>
            </a:r>
            <a:endParaRPr>
              <a:solidFill>
                <a:schemeClr val="lt1"/>
              </a:solidFill>
              <a:latin typeface="Barlow"/>
              <a:ea typeface="Barlow"/>
              <a:cs typeface="Barlow"/>
              <a:sym typeface="Barlow"/>
            </a:endParaRPr>
          </a:p>
          <a:p>
            <a:pPr marL="0" lvl="0" indent="0" algn="l" rtl="0">
              <a:lnSpc>
                <a:spcPct val="115000"/>
              </a:lnSpc>
              <a:spcBef>
                <a:spcPts val="1200"/>
              </a:spcBef>
              <a:spcAft>
                <a:spcPts val="0"/>
              </a:spcAft>
              <a:buClr>
                <a:schemeClr val="dk1"/>
              </a:buClr>
              <a:buSzPts val="1100"/>
              <a:buFont typeface="Arial"/>
              <a:buNone/>
            </a:pPr>
            <a:r>
              <a:rPr lang="en-GB">
                <a:solidFill>
                  <a:schemeClr val="lt1"/>
                </a:solidFill>
                <a:latin typeface="Barlow"/>
                <a:ea typeface="Barlow"/>
                <a:cs typeface="Barlow"/>
                <a:sym typeface="Barlow"/>
              </a:rPr>
              <a:t>If there is specific information that you feel you need, please think carefully about why you need that information and make sure that your questions are focused on empathy and support rather than curiosity or blame.</a:t>
            </a:r>
            <a:endParaRPr>
              <a:solidFill>
                <a:schemeClr val="lt1"/>
              </a:solidFill>
              <a:latin typeface="Barlow"/>
              <a:ea typeface="Barlow"/>
              <a:cs typeface="Barlow"/>
              <a:sym typeface="Barlow"/>
            </a:endParaRPr>
          </a:p>
          <a:p>
            <a:pPr marL="0" lvl="0" indent="0" algn="l" rtl="0">
              <a:lnSpc>
                <a:spcPct val="115000"/>
              </a:lnSpc>
              <a:spcBef>
                <a:spcPts val="1200"/>
              </a:spcBef>
              <a:spcAft>
                <a:spcPts val="800"/>
              </a:spcAft>
              <a:buNone/>
            </a:pPr>
            <a:endParaRPr>
              <a:solidFill>
                <a:schemeClr val="lt1"/>
              </a:solidFill>
              <a:latin typeface="Barlow"/>
              <a:ea typeface="Barlow"/>
              <a:cs typeface="Barlow"/>
              <a:sym typeface="Barlow"/>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6"/>
          <p:cNvSpPr txBox="1">
            <a:spLocks noGrp="1"/>
          </p:cNvSpPr>
          <p:nvPr>
            <p:ph type="title"/>
          </p:nvPr>
        </p:nvSpPr>
        <p:spPr>
          <a:xfrm>
            <a:off x="311700" y="404878"/>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The Past</a:t>
            </a:r>
            <a:endParaRPr/>
          </a:p>
        </p:txBody>
      </p:sp>
      <p:sp>
        <p:nvSpPr>
          <p:cNvPr id="82" name="Google Shape;82;p16"/>
          <p:cNvSpPr txBox="1">
            <a:spLocks noGrp="1"/>
          </p:cNvSpPr>
          <p:nvPr>
            <p:ph type="body" idx="4294967295"/>
          </p:nvPr>
        </p:nvSpPr>
        <p:spPr>
          <a:xfrm>
            <a:off x="581400" y="1545000"/>
            <a:ext cx="7981200" cy="2608200"/>
          </a:xfrm>
          <a:prstGeom prst="rect">
            <a:avLst/>
          </a:prstGeom>
        </p:spPr>
        <p:txBody>
          <a:bodyPr spcFirstLastPara="1" wrap="square" lIns="91425" tIns="91425" rIns="91425" bIns="91425" anchor="t" anchorCtr="0">
            <a:noAutofit/>
          </a:bodyPr>
          <a:lstStyle/>
          <a:p>
            <a:pPr marL="457200" lvl="0" indent="-387350" algn="l" rtl="0">
              <a:lnSpc>
                <a:spcPct val="150000"/>
              </a:lnSpc>
              <a:spcBef>
                <a:spcPts val="1200"/>
              </a:spcBef>
              <a:spcAft>
                <a:spcPts val="0"/>
              </a:spcAft>
              <a:buClr>
                <a:schemeClr val="lt1"/>
              </a:buClr>
              <a:buSzPts val="2500"/>
              <a:buFont typeface="Barlow"/>
              <a:buAutoNum type="arabicParenBoth"/>
            </a:pPr>
            <a:r>
              <a:rPr lang="en-GB" sz="2500">
                <a:solidFill>
                  <a:schemeClr val="lt1"/>
                </a:solidFill>
                <a:latin typeface="Barlow"/>
                <a:ea typeface="Barlow"/>
                <a:cs typeface="Barlow"/>
                <a:sym typeface="Barlow"/>
              </a:rPr>
              <a:t>Are you comfortable sharing anything that you remember or anything that happened?</a:t>
            </a:r>
            <a:endParaRPr sz="2500">
              <a:solidFill>
                <a:schemeClr val="lt1"/>
              </a:solidFill>
              <a:latin typeface="Barlow"/>
              <a:ea typeface="Barlow"/>
              <a:cs typeface="Barlow"/>
              <a:sym typeface="Barlow"/>
            </a:endParaRPr>
          </a:p>
          <a:p>
            <a:pPr marL="0" lvl="0" indent="0" algn="l" rtl="0">
              <a:lnSpc>
                <a:spcPct val="150000"/>
              </a:lnSpc>
              <a:spcBef>
                <a:spcPts val="1200"/>
              </a:spcBef>
              <a:spcAft>
                <a:spcPts val="0"/>
              </a:spcAft>
              <a:buNone/>
            </a:pPr>
            <a:endParaRPr sz="2500">
              <a:solidFill>
                <a:schemeClr val="lt1"/>
              </a:solidFill>
              <a:latin typeface="Barlow"/>
              <a:ea typeface="Barlow"/>
              <a:cs typeface="Barlow"/>
              <a:sym typeface="Barlow"/>
            </a:endParaRPr>
          </a:p>
          <a:p>
            <a:pPr marL="457200" lvl="0" indent="-387350" algn="l" rtl="0">
              <a:lnSpc>
                <a:spcPct val="150000"/>
              </a:lnSpc>
              <a:spcBef>
                <a:spcPts val="1200"/>
              </a:spcBef>
              <a:spcAft>
                <a:spcPts val="0"/>
              </a:spcAft>
              <a:buClr>
                <a:schemeClr val="lt1"/>
              </a:buClr>
              <a:buSzPts val="2500"/>
              <a:buFont typeface="Barlow"/>
              <a:buAutoNum type="arabicParenBoth"/>
            </a:pPr>
            <a:r>
              <a:rPr lang="en-GB" sz="2500">
                <a:solidFill>
                  <a:schemeClr val="lt1"/>
                </a:solidFill>
                <a:latin typeface="Barlow"/>
                <a:ea typeface="Barlow"/>
                <a:cs typeface="Barlow"/>
                <a:sym typeface="Barlow"/>
              </a:rPr>
              <a:t>How has that affected you since then?</a:t>
            </a:r>
            <a:endParaRPr sz="2500">
              <a:solidFill>
                <a:schemeClr val="lt1"/>
              </a:solidFill>
              <a:latin typeface="Barlow"/>
              <a:ea typeface="Barlow"/>
              <a:cs typeface="Barlow"/>
              <a:sym typeface="Barlow"/>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B38A4C"/>
        </a:solidFill>
        <a:effectLst/>
      </p:bgPr>
    </p:bg>
    <p:spTree>
      <p:nvGrpSpPr>
        <p:cNvPr id="1" name="Shape 86"/>
        <p:cNvGrpSpPr/>
        <p:nvPr/>
      </p:nvGrpSpPr>
      <p:grpSpPr>
        <a:xfrm>
          <a:off x="0" y="0"/>
          <a:ext cx="0" cy="0"/>
          <a:chOff x="0" y="0"/>
          <a:chExt cx="0" cy="0"/>
        </a:xfrm>
      </p:grpSpPr>
      <p:sp>
        <p:nvSpPr>
          <p:cNvPr id="87" name="Google Shape;87;p17"/>
          <p:cNvSpPr/>
          <p:nvPr/>
        </p:nvSpPr>
        <p:spPr>
          <a:xfrm>
            <a:off x="13800" y="2571750"/>
            <a:ext cx="9116400" cy="2571900"/>
          </a:xfrm>
          <a:prstGeom prst="rect">
            <a:avLst/>
          </a:prstGeom>
          <a:solidFill>
            <a:srgbClr val="394966"/>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7"/>
          <p:cNvSpPr txBox="1">
            <a:spLocks noGrp="1"/>
          </p:cNvSpPr>
          <p:nvPr>
            <p:ph type="title"/>
          </p:nvPr>
        </p:nvSpPr>
        <p:spPr>
          <a:xfrm>
            <a:off x="311700" y="404878"/>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GB"/>
              <a:t>The Present</a:t>
            </a:r>
            <a:endParaRPr/>
          </a:p>
        </p:txBody>
      </p:sp>
      <p:sp>
        <p:nvSpPr>
          <p:cNvPr id="89" name="Google Shape;89;p17"/>
          <p:cNvSpPr txBox="1">
            <a:spLocks noGrp="1"/>
          </p:cNvSpPr>
          <p:nvPr>
            <p:ph type="body" idx="4294967295"/>
          </p:nvPr>
        </p:nvSpPr>
        <p:spPr>
          <a:xfrm>
            <a:off x="311700" y="1091175"/>
            <a:ext cx="8270100" cy="34164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en-GB" sz="2000">
                <a:solidFill>
                  <a:schemeClr val="lt1"/>
                </a:solidFill>
                <a:latin typeface="Barlow"/>
                <a:ea typeface="Barlow"/>
                <a:cs typeface="Barlow"/>
                <a:sym typeface="Barlow"/>
              </a:rPr>
              <a:t>​​The impacts of sexual violence can be long-lasting and deeply significant. Still, each person's experience is unique, so please do not assume or expect that their experience will align with anyone else's.</a:t>
            </a:r>
            <a:endParaRPr sz="1000">
              <a:solidFill>
                <a:schemeClr val="lt1"/>
              </a:solidFill>
              <a:latin typeface="Barlow"/>
              <a:ea typeface="Barlow"/>
              <a:cs typeface="Barlow"/>
              <a:sym typeface="Barlow"/>
            </a:endParaRPr>
          </a:p>
          <a:p>
            <a:pPr marL="0" lvl="0" indent="0" algn="l" rtl="0">
              <a:lnSpc>
                <a:spcPct val="115000"/>
              </a:lnSpc>
              <a:spcBef>
                <a:spcPts val="1200"/>
              </a:spcBef>
              <a:spcAft>
                <a:spcPts val="0"/>
              </a:spcAft>
              <a:buNone/>
            </a:pPr>
            <a:r>
              <a:rPr lang="en-GB" sz="1000">
                <a:solidFill>
                  <a:schemeClr val="lt1"/>
                </a:solidFill>
                <a:latin typeface="Barlow"/>
                <a:ea typeface="Barlow"/>
                <a:cs typeface="Barlow"/>
                <a:sym typeface="Barlow"/>
              </a:rPr>
              <a:t>​</a:t>
            </a:r>
            <a:endParaRPr sz="1000">
              <a:solidFill>
                <a:schemeClr val="lt1"/>
              </a:solidFill>
              <a:latin typeface="Barlow"/>
              <a:ea typeface="Barlow"/>
              <a:cs typeface="Barlow"/>
              <a:sym typeface="Barlow"/>
            </a:endParaRPr>
          </a:p>
          <a:p>
            <a:pPr marL="0" lvl="0" indent="0" algn="l" rtl="0">
              <a:lnSpc>
                <a:spcPct val="115000"/>
              </a:lnSpc>
              <a:spcBef>
                <a:spcPts val="1200"/>
              </a:spcBef>
              <a:spcAft>
                <a:spcPts val="0"/>
              </a:spcAft>
              <a:buNone/>
            </a:pPr>
            <a:endParaRPr sz="1000">
              <a:solidFill>
                <a:schemeClr val="lt1"/>
              </a:solidFill>
              <a:latin typeface="Barlow"/>
              <a:ea typeface="Barlow"/>
              <a:cs typeface="Barlow"/>
              <a:sym typeface="Barlow"/>
            </a:endParaRPr>
          </a:p>
          <a:p>
            <a:pPr marL="457200" lvl="0" indent="-355600" algn="l" rtl="0">
              <a:lnSpc>
                <a:spcPct val="150000"/>
              </a:lnSpc>
              <a:spcBef>
                <a:spcPts val="1200"/>
              </a:spcBef>
              <a:spcAft>
                <a:spcPts val="0"/>
              </a:spcAft>
              <a:buClr>
                <a:schemeClr val="lt1"/>
              </a:buClr>
              <a:buSzPts val="2000"/>
              <a:buFont typeface="Barlow"/>
              <a:buAutoNum type="arabicParenBoth"/>
            </a:pPr>
            <a:r>
              <a:rPr lang="en-GB" sz="2000">
                <a:solidFill>
                  <a:schemeClr val="lt1"/>
                </a:solidFill>
                <a:latin typeface="Barlow"/>
                <a:ea typeface="Barlow"/>
                <a:cs typeface="Barlow"/>
                <a:sym typeface="Barlow"/>
              </a:rPr>
              <a:t>Are there any ways that this is affecting your life now?</a:t>
            </a:r>
            <a:endParaRPr sz="2000">
              <a:solidFill>
                <a:schemeClr val="lt1"/>
              </a:solidFill>
              <a:latin typeface="Barlow"/>
              <a:ea typeface="Barlow"/>
              <a:cs typeface="Barlow"/>
              <a:sym typeface="Barlow"/>
            </a:endParaRPr>
          </a:p>
          <a:p>
            <a:pPr marL="0" lvl="0" indent="0" algn="l" rtl="0">
              <a:lnSpc>
                <a:spcPct val="150000"/>
              </a:lnSpc>
              <a:spcBef>
                <a:spcPts val="0"/>
              </a:spcBef>
              <a:spcAft>
                <a:spcPts val="0"/>
              </a:spcAft>
              <a:buNone/>
            </a:pPr>
            <a:endParaRPr sz="1000">
              <a:solidFill>
                <a:schemeClr val="lt1"/>
              </a:solidFill>
              <a:latin typeface="Barlow"/>
              <a:ea typeface="Barlow"/>
              <a:cs typeface="Barlow"/>
              <a:sym typeface="Barlow"/>
            </a:endParaRPr>
          </a:p>
          <a:p>
            <a:pPr marL="0" lvl="0" indent="0" algn="l" rtl="0">
              <a:lnSpc>
                <a:spcPct val="150000"/>
              </a:lnSpc>
              <a:spcBef>
                <a:spcPts val="0"/>
              </a:spcBef>
              <a:spcAft>
                <a:spcPts val="0"/>
              </a:spcAft>
              <a:buNone/>
            </a:pPr>
            <a:endParaRPr sz="1000">
              <a:solidFill>
                <a:schemeClr val="lt1"/>
              </a:solidFill>
              <a:latin typeface="Barlow"/>
              <a:ea typeface="Barlow"/>
              <a:cs typeface="Barlow"/>
              <a:sym typeface="Barlow"/>
            </a:endParaRPr>
          </a:p>
          <a:p>
            <a:pPr marL="457200" lvl="0" indent="-355600" algn="l" rtl="0">
              <a:lnSpc>
                <a:spcPct val="150000"/>
              </a:lnSpc>
              <a:spcBef>
                <a:spcPts val="0"/>
              </a:spcBef>
              <a:spcAft>
                <a:spcPts val="0"/>
              </a:spcAft>
              <a:buClr>
                <a:schemeClr val="lt1"/>
              </a:buClr>
              <a:buSzPts val="2000"/>
              <a:buFont typeface="Barlow"/>
              <a:buAutoNum type="arabicParenBoth"/>
            </a:pPr>
            <a:r>
              <a:rPr lang="en-GB" sz="2000">
                <a:solidFill>
                  <a:schemeClr val="lt1"/>
                </a:solidFill>
                <a:latin typeface="Barlow"/>
                <a:ea typeface="Barlow"/>
                <a:cs typeface="Barlow"/>
                <a:sym typeface="Barlow"/>
              </a:rPr>
              <a:t>Is there anything in your life that’s making it more difficult to handle or cope with?</a:t>
            </a:r>
            <a:endParaRPr sz="2000">
              <a:solidFill>
                <a:schemeClr val="lt1"/>
              </a:solidFill>
              <a:latin typeface="Barlow"/>
              <a:ea typeface="Barlow"/>
              <a:cs typeface="Barlow"/>
              <a:sym typeface="Barlow"/>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1368</Words>
  <Application>Microsoft Office PowerPoint</Application>
  <PresentationFormat>On-screen Show (16:9)</PresentationFormat>
  <Paragraphs>67</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Barlow Medium</vt:lpstr>
      <vt:lpstr>Barlow ExtraLight</vt:lpstr>
      <vt:lpstr>Barlow</vt:lpstr>
      <vt:lpstr>Simple Light</vt:lpstr>
      <vt:lpstr>Tell Someone</vt:lpstr>
      <vt:lpstr>A Hard Conversation</vt:lpstr>
      <vt:lpstr>What To Expect</vt:lpstr>
      <vt:lpstr>Instructions</vt:lpstr>
      <vt:lpstr>Ground Rules</vt:lpstr>
      <vt:lpstr>Guidelines for Supporting a Survivor  Adapted from SafeBAE’s Ways You Can Support Survivors</vt:lpstr>
      <vt:lpstr>The Past</vt:lpstr>
      <vt:lpstr>The Past</vt:lpstr>
      <vt:lpstr>The Present</vt:lpstr>
      <vt:lpstr>The Future</vt:lpstr>
      <vt:lpstr>The Future</vt:lpstr>
      <vt:lpstr>Processing This Conversation</vt:lpstr>
      <vt:lpstr>Processing This Conversation</vt:lpstr>
      <vt:lpstr>Thank you for being here.</vt:lpstr>
      <vt:lpstr>Tell Someone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Tell Someone</dc:title>
  <cp:lastModifiedBy>Grace Catan</cp:lastModifiedBy>
  <cp:revision>1</cp:revision>
  <dcterms:modified xsi:type="dcterms:W3CDTF">2022-01-29T12:23:28Z</dcterms:modified>
</cp:coreProperties>
</file>